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3" r:id="rId1"/>
  </p:sldMasterIdLst>
  <p:notesMasterIdLst>
    <p:notesMasterId r:id="rId114"/>
  </p:notesMasterIdLst>
  <p:sldIdLst>
    <p:sldId id="323" r:id="rId2"/>
    <p:sldId id="325" r:id="rId3"/>
    <p:sldId id="326" r:id="rId4"/>
    <p:sldId id="327" r:id="rId5"/>
    <p:sldId id="324" r:id="rId6"/>
    <p:sldId id="452" r:id="rId7"/>
    <p:sldId id="329" r:id="rId8"/>
    <p:sldId id="330" r:id="rId9"/>
    <p:sldId id="331" r:id="rId10"/>
    <p:sldId id="332" r:id="rId11"/>
    <p:sldId id="379" r:id="rId12"/>
    <p:sldId id="380" r:id="rId13"/>
    <p:sldId id="333" r:id="rId14"/>
    <p:sldId id="431" r:id="rId15"/>
    <p:sldId id="432" r:id="rId16"/>
    <p:sldId id="386" r:id="rId17"/>
    <p:sldId id="387" r:id="rId18"/>
    <p:sldId id="433" r:id="rId19"/>
    <p:sldId id="334" r:id="rId20"/>
    <p:sldId id="456" r:id="rId21"/>
    <p:sldId id="381" r:id="rId22"/>
    <p:sldId id="453" r:id="rId23"/>
    <p:sldId id="454" r:id="rId24"/>
    <p:sldId id="455" r:id="rId25"/>
    <p:sldId id="336" r:id="rId26"/>
    <p:sldId id="338" r:id="rId27"/>
    <p:sldId id="389" r:id="rId28"/>
    <p:sldId id="459" r:id="rId29"/>
    <p:sldId id="460" r:id="rId30"/>
    <p:sldId id="461" r:id="rId31"/>
    <p:sldId id="462" r:id="rId32"/>
    <p:sldId id="436" r:id="rId33"/>
    <p:sldId id="392" r:id="rId34"/>
    <p:sldId id="393" r:id="rId35"/>
    <p:sldId id="394" r:id="rId36"/>
    <p:sldId id="395" r:id="rId37"/>
    <p:sldId id="396" r:id="rId38"/>
    <p:sldId id="463" r:id="rId39"/>
    <p:sldId id="388" r:id="rId40"/>
    <p:sldId id="343" r:id="rId41"/>
    <p:sldId id="344" r:id="rId42"/>
    <p:sldId id="437" r:id="rId43"/>
    <p:sldId id="439" r:id="rId44"/>
    <p:sldId id="438" r:id="rId45"/>
    <p:sldId id="345" r:id="rId46"/>
    <p:sldId id="342" r:id="rId47"/>
    <p:sldId id="440" r:id="rId48"/>
    <p:sldId id="457" r:id="rId49"/>
    <p:sldId id="397" r:id="rId50"/>
    <p:sldId id="398" r:id="rId51"/>
    <p:sldId id="399" r:id="rId52"/>
    <p:sldId id="464" r:id="rId53"/>
    <p:sldId id="465" r:id="rId54"/>
    <p:sldId id="466" r:id="rId55"/>
    <p:sldId id="467" r:id="rId56"/>
    <p:sldId id="405" r:id="rId57"/>
    <p:sldId id="468" r:id="rId58"/>
    <p:sldId id="469" r:id="rId59"/>
    <p:sldId id="470" r:id="rId60"/>
    <p:sldId id="471" r:id="rId61"/>
    <p:sldId id="472" r:id="rId62"/>
    <p:sldId id="411" r:id="rId63"/>
    <p:sldId id="358" r:id="rId64"/>
    <p:sldId id="359" r:id="rId65"/>
    <p:sldId id="412" r:id="rId66"/>
    <p:sldId id="360" r:id="rId67"/>
    <p:sldId id="361" r:id="rId68"/>
    <p:sldId id="362" r:id="rId69"/>
    <p:sldId id="363" r:id="rId70"/>
    <p:sldId id="364" r:id="rId71"/>
    <p:sldId id="365" r:id="rId72"/>
    <p:sldId id="366" r:id="rId73"/>
    <p:sldId id="413" r:id="rId74"/>
    <p:sldId id="367" r:id="rId75"/>
    <p:sldId id="962" r:id="rId76"/>
    <p:sldId id="963" r:id="rId77"/>
    <p:sldId id="964" r:id="rId78"/>
    <p:sldId id="965" r:id="rId79"/>
    <p:sldId id="414" r:id="rId80"/>
    <p:sldId id="415" r:id="rId81"/>
    <p:sldId id="416" r:id="rId82"/>
    <p:sldId id="417" r:id="rId83"/>
    <p:sldId id="418" r:id="rId84"/>
    <p:sldId id="419" r:id="rId85"/>
    <p:sldId id="354" r:id="rId86"/>
    <p:sldId id="441" r:id="rId87"/>
    <p:sldId id="420" r:id="rId88"/>
    <p:sldId id="421" r:id="rId89"/>
    <p:sldId id="424" r:id="rId90"/>
    <p:sldId id="425" r:id="rId91"/>
    <p:sldId id="442" r:id="rId92"/>
    <p:sldId id="426" r:id="rId93"/>
    <p:sldId id="427" r:id="rId94"/>
    <p:sldId id="428" r:id="rId95"/>
    <p:sldId id="473" r:id="rId96"/>
    <p:sldId id="430" r:id="rId97"/>
    <p:sldId id="443" r:id="rId98"/>
    <p:sldId id="458" r:id="rId99"/>
    <p:sldId id="422" r:id="rId100"/>
    <p:sldId id="372" r:id="rId101"/>
    <p:sldId id="474" r:id="rId102"/>
    <p:sldId id="375" r:id="rId103"/>
    <p:sldId id="376" r:id="rId104"/>
    <p:sldId id="444" r:id="rId105"/>
    <p:sldId id="445" r:id="rId106"/>
    <p:sldId id="446" r:id="rId107"/>
    <p:sldId id="447" r:id="rId108"/>
    <p:sldId id="448" r:id="rId109"/>
    <p:sldId id="449" r:id="rId110"/>
    <p:sldId id="450" r:id="rId111"/>
    <p:sldId id="451" r:id="rId112"/>
    <p:sldId id="475" r:id="rId1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48C"/>
    <a:srgbClr val="FF6600"/>
    <a:srgbClr val="FF9900"/>
    <a:srgbClr val="5B9BD5"/>
    <a:srgbClr val="70AD47"/>
    <a:srgbClr val="4674CA"/>
    <a:srgbClr val="D9D9D9"/>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4" autoAdjust="0"/>
    <p:restoredTop sz="90439" autoAdjust="0"/>
  </p:normalViewPr>
  <p:slideViewPr>
    <p:cSldViewPr>
      <p:cViewPr varScale="1">
        <p:scale>
          <a:sx n="82" d="100"/>
          <a:sy n="82" d="100"/>
        </p:scale>
        <p:origin x="1184" y="5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p:scale>
          <a:sx n="150" d="100"/>
          <a:sy n="150" d="100"/>
        </p:scale>
        <p:origin x="2472" y="12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3702387811279704E-2"/>
          <c:y val="6.0708263069139998E-2"/>
          <c:w val="0.90439680558222901"/>
          <c:h val="0.85748403287700303"/>
        </c:manualLayout>
      </c:layout>
      <c:lineChart>
        <c:grouping val="standard"/>
        <c:varyColors val="0"/>
        <c:ser>
          <c:idx val="0"/>
          <c:order val="0"/>
          <c:marker>
            <c:symbol val="none"/>
          </c:marker>
          <c:cat>
            <c:numRef>
              <c:f>Sheet1!$C$3:$C$102</c:f>
              <c:numCache>
                <c:formatCode>General</c:formatCode>
                <c:ptCount val="100"/>
                <c:pt idx="0">
                  <c:v>1</c:v>
                </c:pt>
                <c:pt idx="1">
                  <c:v>3</c:v>
                </c:pt>
                <c:pt idx="2">
                  <c:v>5</c:v>
                </c:pt>
                <c:pt idx="3">
                  <c:v>7</c:v>
                </c:pt>
                <c:pt idx="4">
                  <c:v>9</c:v>
                </c:pt>
                <c:pt idx="5">
                  <c:v>11</c:v>
                </c:pt>
                <c:pt idx="6">
                  <c:v>13</c:v>
                </c:pt>
                <c:pt idx="7">
                  <c:v>15</c:v>
                </c:pt>
                <c:pt idx="8">
                  <c:v>17</c:v>
                </c:pt>
                <c:pt idx="9">
                  <c:v>19</c:v>
                </c:pt>
                <c:pt idx="10">
                  <c:v>21</c:v>
                </c:pt>
                <c:pt idx="11">
                  <c:v>23</c:v>
                </c:pt>
                <c:pt idx="12">
                  <c:v>25</c:v>
                </c:pt>
                <c:pt idx="13">
                  <c:v>27</c:v>
                </c:pt>
                <c:pt idx="14">
                  <c:v>29</c:v>
                </c:pt>
                <c:pt idx="15">
                  <c:v>31</c:v>
                </c:pt>
                <c:pt idx="16">
                  <c:v>33</c:v>
                </c:pt>
                <c:pt idx="17">
                  <c:v>35</c:v>
                </c:pt>
                <c:pt idx="18">
                  <c:v>37</c:v>
                </c:pt>
                <c:pt idx="19">
                  <c:v>39</c:v>
                </c:pt>
                <c:pt idx="20">
                  <c:v>41</c:v>
                </c:pt>
                <c:pt idx="21">
                  <c:v>43</c:v>
                </c:pt>
                <c:pt idx="22">
                  <c:v>45</c:v>
                </c:pt>
                <c:pt idx="23">
                  <c:v>47</c:v>
                </c:pt>
                <c:pt idx="24">
                  <c:v>49</c:v>
                </c:pt>
                <c:pt idx="25">
                  <c:v>51</c:v>
                </c:pt>
                <c:pt idx="26">
                  <c:v>53</c:v>
                </c:pt>
                <c:pt idx="27">
                  <c:v>55</c:v>
                </c:pt>
                <c:pt idx="28">
                  <c:v>57</c:v>
                </c:pt>
                <c:pt idx="29">
                  <c:v>59</c:v>
                </c:pt>
                <c:pt idx="30">
                  <c:v>61</c:v>
                </c:pt>
                <c:pt idx="31">
                  <c:v>63</c:v>
                </c:pt>
                <c:pt idx="32">
                  <c:v>65</c:v>
                </c:pt>
                <c:pt idx="33">
                  <c:v>67</c:v>
                </c:pt>
                <c:pt idx="34">
                  <c:v>69</c:v>
                </c:pt>
                <c:pt idx="35">
                  <c:v>71</c:v>
                </c:pt>
                <c:pt idx="36">
                  <c:v>73</c:v>
                </c:pt>
                <c:pt idx="37">
                  <c:v>75</c:v>
                </c:pt>
                <c:pt idx="38">
                  <c:v>77</c:v>
                </c:pt>
                <c:pt idx="39">
                  <c:v>79</c:v>
                </c:pt>
                <c:pt idx="40">
                  <c:v>81</c:v>
                </c:pt>
                <c:pt idx="41">
                  <c:v>83</c:v>
                </c:pt>
                <c:pt idx="42">
                  <c:v>85</c:v>
                </c:pt>
                <c:pt idx="43">
                  <c:v>87</c:v>
                </c:pt>
                <c:pt idx="44">
                  <c:v>89</c:v>
                </c:pt>
                <c:pt idx="45">
                  <c:v>91</c:v>
                </c:pt>
                <c:pt idx="46">
                  <c:v>93</c:v>
                </c:pt>
                <c:pt idx="47">
                  <c:v>95</c:v>
                </c:pt>
                <c:pt idx="48">
                  <c:v>97</c:v>
                </c:pt>
                <c:pt idx="49">
                  <c:v>99</c:v>
                </c:pt>
                <c:pt idx="50">
                  <c:v>101</c:v>
                </c:pt>
                <c:pt idx="51">
                  <c:v>103</c:v>
                </c:pt>
                <c:pt idx="52">
                  <c:v>105</c:v>
                </c:pt>
                <c:pt idx="53">
                  <c:v>107</c:v>
                </c:pt>
                <c:pt idx="54">
                  <c:v>109</c:v>
                </c:pt>
                <c:pt idx="55">
                  <c:v>111</c:v>
                </c:pt>
                <c:pt idx="56">
                  <c:v>113</c:v>
                </c:pt>
                <c:pt idx="57">
                  <c:v>115</c:v>
                </c:pt>
                <c:pt idx="58">
                  <c:v>117</c:v>
                </c:pt>
                <c:pt idx="59">
                  <c:v>119</c:v>
                </c:pt>
                <c:pt idx="60">
                  <c:v>121</c:v>
                </c:pt>
                <c:pt idx="61">
                  <c:v>123</c:v>
                </c:pt>
                <c:pt idx="62">
                  <c:v>125</c:v>
                </c:pt>
                <c:pt idx="63">
                  <c:v>127</c:v>
                </c:pt>
                <c:pt idx="64">
                  <c:v>129</c:v>
                </c:pt>
                <c:pt idx="65">
                  <c:v>131</c:v>
                </c:pt>
                <c:pt idx="66">
                  <c:v>133</c:v>
                </c:pt>
                <c:pt idx="67">
                  <c:v>135</c:v>
                </c:pt>
                <c:pt idx="68">
                  <c:v>137</c:v>
                </c:pt>
                <c:pt idx="69">
                  <c:v>139</c:v>
                </c:pt>
                <c:pt idx="70">
                  <c:v>141</c:v>
                </c:pt>
                <c:pt idx="71">
                  <c:v>143</c:v>
                </c:pt>
                <c:pt idx="72">
                  <c:v>145</c:v>
                </c:pt>
                <c:pt idx="73">
                  <c:v>147</c:v>
                </c:pt>
                <c:pt idx="74">
                  <c:v>149</c:v>
                </c:pt>
                <c:pt idx="75">
                  <c:v>151</c:v>
                </c:pt>
                <c:pt idx="76">
                  <c:v>153</c:v>
                </c:pt>
                <c:pt idx="77">
                  <c:v>155</c:v>
                </c:pt>
                <c:pt idx="78">
                  <c:v>157</c:v>
                </c:pt>
                <c:pt idx="79">
                  <c:v>159</c:v>
                </c:pt>
                <c:pt idx="80">
                  <c:v>161</c:v>
                </c:pt>
                <c:pt idx="81">
                  <c:v>163</c:v>
                </c:pt>
                <c:pt idx="82">
                  <c:v>165</c:v>
                </c:pt>
                <c:pt idx="83">
                  <c:v>167</c:v>
                </c:pt>
                <c:pt idx="84">
                  <c:v>169</c:v>
                </c:pt>
                <c:pt idx="85">
                  <c:v>171</c:v>
                </c:pt>
                <c:pt idx="86">
                  <c:v>173</c:v>
                </c:pt>
                <c:pt idx="87">
                  <c:v>175</c:v>
                </c:pt>
                <c:pt idx="88">
                  <c:v>177</c:v>
                </c:pt>
                <c:pt idx="89">
                  <c:v>179</c:v>
                </c:pt>
                <c:pt idx="90">
                  <c:v>181</c:v>
                </c:pt>
                <c:pt idx="91">
                  <c:v>183</c:v>
                </c:pt>
                <c:pt idx="92">
                  <c:v>185</c:v>
                </c:pt>
                <c:pt idx="93">
                  <c:v>187</c:v>
                </c:pt>
                <c:pt idx="94">
                  <c:v>189</c:v>
                </c:pt>
                <c:pt idx="95">
                  <c:v>191</c:v>
                </c:pt>
                <c:pt idx="96">
                  <c:v>193</c:v>
                </c:pt>
                <c:pt idx="97">
                  <c:v>195</c:v>
                </c:pt>
                <c:pt idx="98">
                  <c:v>197</c:v>
                </c:pt>
                <c:pt idx="99">
                  <c:v>199</c:v>
                </c:pt>
              </c:numCache>
            </c:numRef>
          </c:cat>
          <c:val>
            <c:numRef>
              <c:f>Sheet1!$D$3:$D$102</c:f>
              <c:numCache>
                <c:formatCode>General</c:formatCode>
                <c:ptCount val="100"/>
                <c:pt idx="0">
                  <c:v>0.4</c:v>
                </c:pt>
                <c:pt idx="1">
                  <c:v>0.35199999999999998</c:v>
                </c:pt>
                <c:pt idx="2">
                  <c:v>0.31744</c:v>
                </c:pt>
                <c:pt idx="3">
                  <c:v>0.28979199999999999</c:v>
                </c:pt>
                <c:pt idx="4">
                  <c:v>0.26656767999999997</c:v>
                </c:pt>
                <c:pt idx="5">
                  <c:v>0.24650186752</c:v>
                </c:pt>
                <c:pt idx="6">
                  <c:v>0.228843952538</c:v>
                </c:pt>
                <c:pt idx="7">
                  <c:v>0.21310318261</c:v>
                </c:pt>
                <c:pt idx="8">
                  <c:v>0.198936489676</c:v>
                </c:pt>
                <c:pt idx="9">
                  <c:v>0.186092021415</c:v>
                </c:pt>
                <c:pt idx="10">
                  <c:v>0.17437786636200001</c:v>
                </c:pt>
                <c:pt idx="11">
                  <c:v>0.16364344064</c:v>
                </c:pt>
                <c:pt idx="12">
                  <c:v>0.153767768976</c:v>
                </c:pt>
                <c:pt idx="13">
                  <c:v>0.14465176436300001</c:v>
                </c:pt>
                <c:pt idx="14">
                  <c:v>0.13621294866399999</c:v>
                </c:pt>
                <c:pt idx="15">
                  <c:v>0.128381727695</c:v>
                </c:pt>
                <c:pt idx="16">
                  <c:v>0.121098692194</c:v>
                </c:pt>
                <c:pt idx="17">
                  <c:v>0.114312616763</c:v>
                </c:pt>
                <c:pt idx="18">
                  <c:v>0.10797894635999999</c:v>
                </c:pt>
                <c:pt idx="19">
                  <c:v>0.102058631289</c:v>
                </c:pt>
                <c:pt idx="20">
                  <c:v>9.6517216382900006E-2</c:v>
                </c:pt>
                <c:pt idx="21">
                  <c:v>9.1324118984800001E-2</c:v>
                </c:pt>
                <c:pt idx="22">
                  <c:v>8.6452049425899999E-2</c:v>
                </c:pt>
                <c:pt idx="23">
                  <c:v>8.18765406227E-2</c:v>
                </c:pt>
                <c:pt idx="24">
                  <c:v>7.7575562347699994E-2</c:v>
                </c:pt>
                <c:pt idx="25">
                  <c:v>7.3529201986599999E-2</c:v>
                </c:pt>
                <c:pt idx="26">
                  <c:v>6.9719398077400005E-2</c:v>
                </c:pt>
                <c:pt idx="27">
                  <c:v>6.6129716171799996E-2</c:v>
                </c:pt>
                <c:pt idx="28">
                  <c:v>6.2745158946600002E-2</c:v>
                </c:pt>
                <c:pt idx="29">
                  <c:v>5.9552004267800003E-2</c:v>
                </c:pt>
                <c:pt idx="30">
                  <c:v>5.6537666251100002E-2</c:v>
                </c:pt>
                <c:pt idx="31">
                  <c:v>5.3690575375999999E-2</c:v>
                </c:pt>
                <c:pt idx="32">
                  <c:v>5.1000074498899997E-2</c:v>
                </c:pt>
                <c:pt idx="33">
                  <c:v>4.8456328215199997E-2</c:v>
                </c:pt>
                <c:pt idx="34">
                  <c:v>4.60502434951E-2</c:v>
                </c:pt>
                <c:pt idx="35">
                  <c:v>4.3773399897100003E-2</c:v>
                </c:pt>
                <c:pt idx="36">
                  <c:v>4.1617987957600001E-2</c:v>
                </c:pt>
                <c:pt idx="37">
                  <c:v>3.9576754596500001E-2</c:v>
                </c:pt>
                <c:pt idx="38">
                  <c:v>3.7642954570300001E-2</c:v>
                </c:pt>
                <c:pt idx="39">
                  <c:v>3.5810307160799998E-2</c:v>
                </c:pt>
                <c:pt idx="40">
                  <c:v>3.4072957416599998E-2</c:v>
                </c:pt>
                <c:pt idx="41">
                  <c:v>3.2425441366500003E-2</c:v>
                </c:pt>
                <c:pt idx="42">
                  <c:v>3.0862654713199999E-2</c:v>
                </c:pt>
                <c:pt idx="43">
                  <c:v>2.93798245864E-2</c:v>
                </c:pt>
                <c:pt idx="44">
                  <c:v>2.7972483993300001E-2</c:v>
                </c:pt>
                <c:pt idx="45">
                  <c:v>2.6636448657E-2</c:v>
                </c:pt>
                <c:pt idx="46">
                  <c:v>2.5367795972399999E-2</c:v>
                </c:pt>
                <c:pt idx="47">
                  <c:v>2.4162845848099999E-2</c:v>
                </c:pt>
                <c:pt idx="48">
                  <c:v>2.301814323E-2</c:v>
                </c:pt>
                <c:pt idx="49">
                  <c:v>2.1930442130100002E-2</c:v>
                </c:pt>
                <c:pt idx="50">
                  <c:v>2.0896691004699999E-2</c:v>
                </c:pt>
                <c:pt idx="51">
                  <c:v>1.99140193467E-2</c:v>
                </c:pt>
                <c:pt idx="52">
                  <c:v>1.8979725370299998E-2</c:v>
                </c:pt>
                <c:pt idx="53">
                  <c:v>1.8091264683299999E-2</c:v>
                </c:pt>
                <c:pt idx="54">
                  <c:v>1.7246239852100002E-2</c:v>
                </c:pt>
                <c:pt idx="55">
                  <c:v>1.6442390776400001E-2</c:v>
                </c:pt>
                <c:pt idx="56">
                  <c:v>1.5677585798599999E-2</c:v>
                </c:pt>
                <c:pt idx="57">
                  <c:v>1.4949813482900001E-2</c:v>
                </c:pt>
                <c:pt idx="58">
                  <c:v>1.42571750031E-2</c:v>
                </c:pt>
                <c:pt idx="59">
                  <c:v>1.35978770874E-2</c:v>
                </c:pt>
                <c:pt idx="60">
                  <c:v>1.29702254717E-2</c:v>
                </c:pt>
                <c:pt idx="61">
                  <c:v>1.23726188186E-2</c:v>
                </c:pt>
                <c:pt idx="62">
                  <c:v>1.18035430637E-2</c:v>
                </c:pt>
                <c:pt idx="63">
                  <c:v>1.12615661543E-2</c:v>
                </c:pt>
                <c:pt idx="64">
                  <c:v>1.07453331482E-2</c:v>
                </c:pt>
                <c:pt idx="65">
                  <c:v>1.02535616444E-2</c:v>
                </c:pt>
                <c:pt idx="66">
                  <c:v>9.7850375208500002E-3</c:v>
                </c:pt>
                <c:pt idx="67">
                  <c:v>9.3386109529599998E-3</c:v>
                </c:pt>
                <c:pt idx="68">
                  <c:v>8.91319269415E-3</c:v>
                </c:pt>
                <c:pt idx="69">
                  <c:v>8.5077505970600001E-3</c:v>
                </c:pt>
                <c:pt idx="70">
                  <c:v>8.1213063582400002E-3</c:v>
                </c:pt>
                <c:pt idx="71">
                  <c:v>7.7529324697300003E-3</c:v>
                </c:pt>
                <c:pt idx="72">
                  <c:v>7.4017493626900004E-3</c:v>
                </c:pt>
                <c:pt idx="73">
                  <c:v>7.0669227291300001E-3</c:v>
                </c:pt>
                <c:pt idx="74">
                  <c:v>6.7476610093500002E-3</c:v>
                </c:pt>
                <c:pt idx="75">
                  <c:v>6.4432130333600002E-3</c:v>
                </c:pt>
                <c:pt idx="76">
                  <c:v>6.1528658057299996E-3</c:v>
                </c:pt>
                <c:pt idx="77">
                  <c:v>5.8759424239600002E-3</c:v>
                </c:pt>
                <c:pt idx="78">
                  <c:v>5.6118001213399998E-3</c:v>
                </c:pt>
                <c:pt idx="79">
                  <c:v>5.3598284260799999E-3</c:v>
                </c:pt>
                <c:pt idx="80">
                  <c:v>5.1194474288099997E-3</c:v>
                </c:pt>
                <c:pt idx="81">
                  <c:v>4.89010615141E-3</c:v>
                </c:pt>
                <c:pt idx="82">
                  <c:v>4.6712810106299997E-3</c:v>
                </c:pt>
                <c:pt idx="83">
                  <c:v>4.4624743702699997E-3</c:v>
                </c:pt>
                <c:pt idx="84">
                  <c:v>4.2632131763300002E-3</c:v>
                </c:pt>
                <c:pt idx="85">
                  <c:v>4.0730476698300003E-3</c:v>
                </c:pt>
                <c:pt idx="86">
                  <c:v>3.8915501724699998E-3</c:v>
                </c:pt>
                <c:pt idx="87">
                  <c:v>3.7183139404999999E-3</c:v>
                </c:pt>
                <c:pt idx="88">
                  <c:v>3.5529520827100002E-3</c:v>
                </c:pt>
                <c:pt idx="89">
                  <c:v>3.3950965384700002E-3</c:v>
                </c:pt>
                <c:pt idx="90">
                  <c:v>3.24439711223E-3</c:v>
                </c:pt>
                <c:pt idx="91">
                  <c:v>3.1005205611099999E-3</c:v>
                </c:pt>
                <c:pt idx="92">
                  <c:v>2.96314973231E-3</c:v>
                </c:pt>
                <c:pt idx="93">
                  <c:v>2.8319827473800002E-3</c:v>
                </c:pt>
                <c:pt idx="94">
                  <c:v>2.7067322307199999E-3</c:v>
                </c:pt>
                <c:pt idx="95">
                  <c:v>2.5871245794300002E-3</c:v>
                </c:pt>
                <c:pt idx="96">
                  <c:v>2.4728992724600001E-3</c:v>
                </c:pt>
                <c:pt idx="97">
                  <c:v>2.3638082163899999E-3</c:v>
                </c:pt>
                <c:pt idx="98">
                  <c:v>2.25961512611E-3</c:v>
                </c:pt>
                <c:pt idx="99">
                  <c:v>2.1600949380599999E-3</c:v>
                </c:pt>
              </c:numCache>
            </c:numRef>
          </c:val>
          <c:smooth val="0"/>
          <c:extLst>
            <c:ext xmlns:c16="http://schemas.microsoft.com/office/drawing/2014/chart" uri="{C3380CC4-5D6E-409C-BE32-E72D297353CC}">
              <c16:uniqueId val="{00000000-EB23-4537-80AD-B0B242336035}"/>
            </c:ext>
          </c:extLst>
        </c:ser>
        <c:dLbls>
          <c:showLegendKey val="0"/>
          <c:showVal val="0"/>
          <c:showCatName val="0"/>
          <c:showSerName val="0"/>
          <c:showPercent val="0"/>
          <c:showBubbleSize val="0"/>
        </c:dLbls>
        <c:smooth val="0"/>
        <c:axId val="452612864"/>
        <c:axId val="452614400"/>
      </c:lineChart>
      <c:catAx>
        <c:axId val="452612864"/>
        <c:scaling>
          <c:orientation val="minMax"/>
        </c:scaling>
        <c:delete val="0"/>
        <c:axPos val="b"/>
        <c:numFmt formatCode="General" sourceLinked="1"/>
        <c:majorTickMark val="out"/>
        <c:minorTickMark val="none"/>
        <c:tickLblPos val="nextTo"/>
        <c:crossAx val="452614400"/>
        <c:crosses val="autoZero"/>
        <c:auto val="1"/>
        <c:lblAlgn val="ctr"/>
        <c:lblOffset val="100"/>
        <c:noMultiLvlLbl val="0"/>
      </c:catAx>
      <c:valAx>
        <c:axId val="452614400"/>
        <c:scaling>
          <c:orientation val="minMax"/>
        </c:scaling>
        <c:delete val="0"/>
        <c:axPos val="l"/>
        <c:majorGridlines/>
        <c:numFmt formatCode="General" sourceLinked="1"/>
        <c:majorTickMark val="out"/>
        <c:minorTickMark val="none"/>
        <c:tickLblPos val="nextTo"/>
        <c:crossAx val="452612864"/>
        <c:crosses val="autoZero"/>
        <c:crossBetween val="between"/>
      </c:valAx>
    </c:plotArea>
    <c:plotVisOnly val="1"/>
    <c:dispBlanksAs val="gap"/>
    <c:showDLblsOverMax val="0"/>
  </c:chart>
  <c:txPr>
    <a:bodyPr/>
    <a:lstStyle/>
    <a:p>
      <a:pPr>
        <a:defRPr>
          <a:latin typeface="Times New Roman" panose="02020603050405020304" pitchFamily="18" charset="0"/>
          <a:ea typeface="微软雅黑" panose="020B0503020204020204" pitchFamily="34" charset="-122"/>
          <a:sym typeface="Times New Roman" panose="02020603050405020304" pitchFamily="18"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56798736716565"/>
          <c:y val="6.9112731299768304E-2"/>
          <c:w val="0.88330204562469006"/>
          <c:h val="0.83486410777232523"/>
        </c:manualLayout>
      </c:layout>
      <c:lineChart>
        <c:grouping val="standard"/>
        <c:varyColors val="0"/>
        <c:ser>
          <c:idx val="0"/>
          <c:order val="0"/>
          <c:marker>
            <c:symbol val="none"/>
          </c:marker>
          <c:val>
            <c:numRef>
              <c:f>Sheet1!$B$1:$B$100</c:f>
              <c:numCache>
                <c:formatCode>General</c:formatCode>
                <c:ptCount val="100"/>
                <c:pt idx="0">
                  <c:v>0</c:v>
                </c:pt>
                <c:pt idx="1">
                  <c:v>0.25</c:v>
                </c:pt>
                <c:pt idx="2">
                  <c:v>0.296296296296296</c:v>
                </c:pt>
                <c:pt idx="3">
                  <c:v>0.31640625</c:v>
                </c:pt>
                <c:pt idx="4">
                  <c:v>0.32768000000000003</c:v>
                </c:pt>
                <c:pt idx="5">
                  <c:v>0.33489797668038401</c:v>
                </c:pt>
                <c:pt idx="6">
                  <c:v>0.33991667708911399</c:v>
                </c:pt>
                <c:pt idx="7">
                  <c:v>0.34360891580581698</c:v>
                </c:pt>
                <c:pt idx="8">
                  <c:v>0.34643941611461798</c:v>
                </c:pt>
                <c:pt idx="9">
                  <c:v>0.34867844009999999</c:v>
                </c:pt>
                <c:pt idx="10">
                  <c:v>0.35049389948139198</c:v>
                </c:pt>
                <c:pt idx="11">
                  <c:v>0.35199562801413697</c:v>
                </c:pt>
                <c:pt idx="12">
                  <c:v>0.35325849847116098</c:v>
                </c:pt>
                <c:pt idx="13">
                  <c:v>0.35433531021985898</c:v>
                </c:pt>
                <c:pt idx="14">
                  <c:v>0.355264366494144</c:v>
                </c:pt>
                <c:pt idx="15">
                  <c:v>0.35607413045179298</c:v>
                </c:pt>
                <c:pt idx="16">
                  <c:v>0.35678619474629297</c:v>
                </c:pt>
                <c:pt idx="17">
                  <c:v>0.35741723679466297</c:v>
                </c:pt>
                <c:pt idx="18">
                  <c:v>0.35798034220346397</c:v>
                </c:pt>
                <c:pt idx="19">
                  <c:v>0.35848592240854199</c:v>
                </c:pt>
                <c:pt idx="20">
                  <c:v>0.35894236464095303</c:v>
                </c:pt>
                <c:pt idx="21">
                  <c:v>0.35935650109560702</c:v>
                </c:pt>
                <c:pt idx="22">
                  <c:v>0.35973395338014202</c:v>
                </c:pt>
                <c:pt idx="23">
                  <c:v>0.36007938928552302</c:v>
                </c:pt>
                <c:pt idx="24">
                  <c:v>0.360396716858018</c:v>
                </c:pt>
                <c:pt idx="25">
                  <c:v>0.36068923293650401</c:v>
                </c:pt>
                <c:pt idx="26">
                  <c:v>0.36095973815091398</c:v>
                </c:pt>
                <c:pt idx="27">
                  <c:v>0.36121062689684302</c:v>
                </c:pt>
                <c:pt idx="28">
                  <c:v>0.361443958416996</c:v>
                </c:pt>
                <c:pt idx="29">
                  <c:v>0.36166151346161002</c:v>
                </c:pt>
                <c:pt idx="30">
                  <c:v>0.36186483982970302</c:v>
                </c:pt>
                <c:pt idx="31">
                  <c:v>0.36205528925631603</c:v>
                </c:pt>
                <c:pt idx="32">
                  <c:v>0.36223404750551502</c:v>
                </c:pt>
                <c:pt idx="33">
                  <c:v>0.36240215908566398</c:v>
                </c:pt>
                <c:pt idx="34">
                  <c:v>0.36256054767581403</c:v>
                </c:pt>
                <c:pt idx="35">
                  <c:v>0.36271003310707201</c:v>
                </c:pt>
                <c:pt idx="36">
                  <c:v>0.36285134555833598</c:v>
                </c:pt>
                <c:pt idx="37">
                  <c:v>0.36298513748531303</c:v>
                </c:pt>
                <c:pt idx="38">
                  <c:v>0.36311199369415198</c:v>
                </c:pt>
                <c:pt idx="39">
                  <c:v>0.36323243988788001</c:v>
                </c:pt>
                <c:pt idx="40">
                  <c:v>0.36334694994907701</c:v>
                </c:pt>
                <c:pt idx="41">
                  <c:v>0.36345595217160198</c:v>
                </c:pt>
                <c:pt idx="42">
                  <c:v>0.363559834614128</c:v>
                </c:pt>
                <c:pt idx="43">
                  <c:v>0.36365894971657797</c:v>
                </c:pt>
                <c:pt idx="44">
                  <c:v>0.36375361829518998</c:v>
                </c:pt>
                <c:pt idx="45">
                  <c:v>0.36384413301167201</c:v>
                </c:pt>
                <c:pt idx="46">
                  <c:v>0.36393076139545799</c:v>
                </c:pt>
                <c:pt idx="47">
                  <c:v>0.36401374848483398</c:v>
                </c:pt>
                <c:pt idx="48">
                  <c:v>0.364093319141859</c:v>
                </c:pt>
                <c:pt idx="49">
                  <c:v>0.36416968008711598</c:v>
                </c:pt>
                <c:pt idx="50">
                  <c:v>0.36424302169309902</c:v>
                </c:pt>
                <c:pt idx="51">
                  <c:v>0.36431351956897001</c:v>
                </c:pt>
                <c:pt idx="52">
                  <c:v>0.36438133596447603</c:v>
                </c:pt>
                <c:pt idx="53">
                  <c:v>0.36444662101664299</c:v>
                </c:pt>
                <c:pt idx="54">
                  <c:v>0.36450951385942199</c:v>
                </c:pt>
                <c:pt idx="55">
                  <c:v>0.36457014361354201</c:v>
                </c:pt>
                <c:pt idx="56">
                  <c:v>0.36462863027138798</c:v>
                </c:pt>
                <c:pt idx="57">
                  <c:v>0.36468508548967798</c:v>
                </c:pt>
                <c:pt idx="58">
                  <c:v>0.36473961330094101</c:v>
                </c:pt>
                <c:pt idx="59">
                  <c:v>0.36479231075334401</c:v>
                </c:pt>
                <c:pt idx="60">
                  <c:v>0.36484326848716903</c:v>
                </c:pt>
                <c:pt idx="61">
                  <c:v>0.36489257125508701</c:v>
                </c:pt>
                <c:pt idx="62">
                  <c:v>0.36494029839256897</c:v>
                </c:pt>
                <c:pt idx="63">
                  <c:v>0.36498652424390698</c:v>
                </c:pt>
                <c:pt idx="64">
                  <c:v>0.36503131854865201</c:v>
                </c:pt>
                <c:pt idx="65">
                  <c:v>0.36507474679266999</c:v>
                </c:pt>
                <c:pt idx="66">
                  <c:v>0.36511687052761299</c:v>
                </c:pt>
                <c:pt idx="67">
                  <c:v>0.36515774766198</c:v>
                </c:pt>
                <c:pt idx="68">
                  <c:v>0.36519743272671801</c:v>
                </c:pt>
                <c:pt idx="69">
                  <c:v>0.36523597711796102</c:v>
                </c:pt>
                <c:pt idx="70">
                  <c:v>0.36527342931908102</c:v>
                </c:pt>
                <c:pt idx="71">
                  <c:v>0.36530983510416098</c:v>
                </c:pt>
                <c:pt idx="72">
                  <c:v>0.36534523772462102</c:v>
                </c:pt>
                <c:pt idx="73">
                  <c:v>0.36537967808066701</c:v>
                </c:pt>
                <c:pt idx="74">
                  <c:v>0.36541319487888901</c:v>
                </c:pt>
                <c:pt idx="75">
                  <c:v>0.36544582477739601</c:v>
                </c:pt>
                <c:pt idx="76">
                  <c:v>0.36547760251957101</c:v>
                </c:pt>
                <c:pt idx="77">
                  <c:v>0.365508561057451</c:v>
                </c:pt>
                <c:pt idx="78">
                  <c:v>0.36553873166572598</c:v>
                </c:pt>
                <c:pt idx="79">
                  <c:v>0.36556814404711802</c:v>
                </c:pt>
                <c:pt idx="80">
                  <c:v>0.36559682642992403</c:v>
                </c:pt>
                <c:pt idx="81">
                  <c:v>0.36562480565838501</c:v>
                </c:pt>
                <c:pt idx="82">
                  <c:v>0.36565210727647701</c:v>
                </c:pt>
                <c:pt idx="83">
                  <c:v>0.36567875560570501</c:v>
                </c:pt>
                <c:pt idx="84">
                  <c:v>0.365704773817361</c:v>
                </c:pt>
                <c:pt idx="85">
                  <c:v>0.36573018399973101</c:v>
                </c:pt>
                <c:pt idx="86">
                  <c:v>0.36575500722064203</c:v>
                </c:pt>
                <c:pt idx="87">
                  <c:v>0.365779263585709</c:v>
                </c:pt>
                <c:pt idx="88">
                  <c:v>0.36580297229265002</c:v>
                </c:pt>
                <c:pt idx="89">
                  <c:v>0.36582615168197402</c:v>
                </c:pt>
                <c:pt idx="90">
                  <c:v>0.36584881928427399</c:v>
                </c:pt>
                <c:pt idx="91">
                  <c:v>0.36587099186446698</c:v>
                </c:pt>
                <c:pt idx="92">
                  <c:v>0.36589268546314702</c:v>
                </c:pt>
                <c:pt idx="93">
                  <c:v>0.36591391543525997</c:v>
                </c:pt>
                <c:pt idx="94">
                  <c:v>0.365934696486372</c:v>
                </c:pt>
                <c:pt idx="95">
                  <c:v>0.36595504270664198</c:v>
                </c:pt>
                <c:pt idx="96">
                  <c:v>0.36597496760266601</c:v>
                </c:pt>
                <c:pt idx="97">
                  <c:v>0.365994484127388</c:v>
                </c:pt>
                <c:pt idx="98">
                  <c:v>0.36601360470818201</c:v>
                </c:pt>
                <c:pt idx="99">
                  <c:v>0.36603234127322898</c:v>
                </c:pt>
              </c:numCache>
            </c:numRef>
          </c:val>
          <c:smooth val="0"/>
          <c:extLst>
            <c:ext xmlns:c16="http://schemas.microsoft.com/office/drawing/2014/chart" uri="{C3380CC4-5D6E-409C-BE32-E72D297353CC}">
              <c16:uniqueId val="{00000000-4DB9-43A7-8E43-296D6D3197C9}"/>
            </c:ext>
          </c:extLst>
        </c:ser>
        <c:dLbls>
          <c:showLegendKey val="0"/>
          <c:showVal val="0"/>
          <c:showCatName val="0"/>
          <c:showSerName val="0"/>
          <c:showPercent val="0"/>
          <c:showBubbleSize val="0"/>
        </c:dLbls>
        <c:smooth val="0"/>
        <c:axId val="456274304"/>
        <c:axId val="456275840"/>
      </c:lineChart>
      <c:catAx>
        <c:axId val="456274304"/>
        <c:scaling>
          <c:orientation val="minMax"/>
        </c:scaling>
        <c:delete val="0"/>
        <c:axPos val="b"/>
        <c:majorTickMark val="out"/>
        <c:minorTickMark val="none"/>
        <c:tickLblPos val="nextTo"/>
        <c:crossAx val="456275840"/>
        <c:crosses val="autoZero"/>
        <c:auto val="1"/>
        <c:lblAlgn val="ctr"/>
        <c:lblOffset val="100"/>
        <c:noMultiLvlLbl val="0"/>
      </c:catAx>
      <c:valAx>
        <c:axId val="456275840"/>
        <c:scaling>
          <c:orientation val="minMax"/>
        </c:scaling>
        <c:delete val="0"/>
        <c:axPos val="l"/>
        <c:majorGridlines/>
        <c:numFmt formatCode="General" sourceLinked="1"/>
        <c:majorTickMark val="out"/>
        <c:minorTickMark val="none"/>
        <c:tickLblPos val="nextTo"/>
        <c:crossAx val="456274304"/>
        <c:crosses val="autoZero"/>
        <c:crossBetween val="between"/>
      </c:valAx>
    </c:plotArea>
    <c:plotVisOnly val="1"/>
    <c:dispBlanksAs val="gap"/>
    <c:showDLblsOverMax val="0"/>
  </c:chart>
  <c:txPr>
    <a:bodyPr/>
    <a:lstStyle/>
    <a:p>
      <a:pPr>
        <a:defRPr>
          <a:latin typeface="Times New Roman" panose="02020603050405020304" pitchFamily="18" charset="0"/>
          <a:ea typeface="微软雅黑" panose="020B0503020204020204" pitchFamily="34" charset="-122"/>
          <a:sym typeface="Times New Roman" panose="02020603050405020304" pitchFamily="18" charset="0"/>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3A1F3-4F29-472A-8E72-0C55283ABE4A}" type="doc">
      <dgm:prSet loTypeId="urn:microsoft.com/office/officeart/2005/8/layout/hierarchy1" loCatId="hierarchy" qsTypeId="urn:microsoft.com/office/officeart/2005/8/quickstyle/simple3" qsCatId="simple" csTypeId="urn:microsoft.com/office/officeart/2005/8/colors/accent1_2" csCatId="accent1" phldr="1"/>
      <dgm:spPr/>
      <dgm:t>
        <a:bodyPr/>
        <a:lstStyle/>
        <a:p>
          <a:endParaRPr lang="zh-CN" altLang="en-US"/>
        </a:p>
      </dgm:t>
    </dgm:pt>
    <dgm:pt modelId="{B9680555-49A7-405F-A90D-50EFF2E6C066}">
      <dgm:prSet phldrT="[文本]"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Machine learning</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13A81610-6BFA-40E5-ADE4-CDD7F5712296}" type="parTrans" cxnId="{EC62C791-6159-41A7-AD8E-1124760F3B82}">
      <dgm:prSet/>
      <dgm:spPr/>
      <dgm:t>
        <a:bodyPr/>
        <a:lstStyle/>
        <a:p>
          <a:endParaRPr lang="zh-CN" altLang="en-US"/>
        </a:p>
      </dgm:t>
    </dgm:pt>
    <dgm:pt modelId="{74C3C99C-7030-4625-A778-22F5EB4F1BE0}" type="sibTrans" cxnId="{EC62C791-6159-41A7-AD8E-1124760F3B82}">
      <dgm:prSet/>
      <dgm:spPr/>
      <dgm:t>
        <a:bodyPr/>
        <a:lstStyle/>
        <a:p>
          <a:endParaRPr lang="zh-CN" altLang="en-US"/>
        </a:p>
      </dgm:t>
    </dgm:pt>
    <dgm:pt modelId="{25615175-595B-48BE-BCFE-51D0CD9E8F61}">
      <dgm:prSet phldrT="[文本]"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Supervised learning</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6AE289AD-003D-49C2-9624-8CF918123F86}" type="parTrans" cxnId="{10FF4C0A-DC04-4084-B797-4B064CED75C1}">
      <dgm:prSet/>
      <dgm:spPr/>
      <dgm:t>
        <a:bodyPr/>
        <a:lstStyle/>
        <a:p>
          <a:endParaRPr lang="zh-CN" altLang="en-US" sz="1400" baseline="0"/>
        </a:p>
      </dgm:t>
    </dgm:pt>
    <dgm:pt modelId="{AB8F8B24-E243-45D6-9270-87A31A33EE1F}" type="sibTrans" cxnId="{10FF4C0A-DC04-4084-B797-4B064CED75C1}">
      <dgm:prSet/>
      <dgm:spPr/>
      <dgm:t>
        <a:bodyPr/>
        <a:lstStyle/>
        <a:p>
          <a:endParaRPr lang="zh-CN" altLang="en-US"/>
        </a:p>
      </dgm:t>
    </dgm:pt>
    <dgm:pt modelId="{DB99EF21-F8EA-4F10-9C91-5ECCBE774918}">
      <dgm:prSet phldrT="[文本]"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Classification</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8F1BDBAF-A2C8-4463-8DE4-78D8FD6113EF}" type="parTrans" cxnId="{5DD0A08F-6CE9-4D22-B8E4-D616BF50399A}">
      <dgm:prSet/>
      <dgm:spPr/>
      <dgm:t>
        <a:bodyPr/>
        <a:lstStyle/>
        <a:p>
          <a:endParaRPr lang="zh-CN" altLang="en-US" sz="1400" baseline="0"/>
        </a:p>
      </dgm:t>
    </dgm:pt>
    <dgm:pt modelId="{5517C4AF-4ADC-4820-AB00-2ACC96FFF50A}" type="sibTrans" cxnId="{5DD0A08F-6CE9-4D22-B8E4-D616BF50399A}">
      <dgm:prSet/>
      <dgm:spPr/>
      <dgm:t>
        <a:bodyPr/>
        <a:lstStyle/>
        <a:p>
          <a:endParaRPr lang="zh-CN" altLang="en-US"/>
        </a:p>
      </dgm:t>
    </dgm:pt>
    <dgm:pt modelId="{0CE44780-88F9-4BFB-B701-5925D0467CA3}">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Semi-supervised learning</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a:p>
          <a:pPr defTabSz="933450">
            <a:lnSpc>
              <a:spcPct val="90000"/>
            </a:lnSpc>
            <a:spcBef>
              <a:spcPct val="0"/>
            </a:spcBef>
            <a:spcAft>
              <a:spcPct val="35000"/>
            </a:spcAft>
          </a:pP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9B59E4B0-A6E7-40AD-9202-59A09B1B3C9E}" type="parTrans" cxnId="{BD965DC6-AC27-4561-9979-B5E3BA5A0102}">
      <dgm:prSet/>
      <dgm:spPr/>
      <dgm:t>
        <a:bodyPr/>
        <a:lstStyle/>
        <a:p>
          <a:endParaRPr lang="zh-CN" altLang="en-US" sz="1400" baseline="0"/>
        </a:p>
      </dgm:t>
    </dgm:pt>
    <dgm:pt modelId="{A9DE70F8-B0E2-4E17-B142-4E2664814474}" type="sibTrans" cxnId="{BD965DC6-AC27-4561-9979-B5E3BA5A0102}">
      <dgm:prSet/>
      <dgm:spPr/>
      <dgm:t>
        <a:bodyPr/>
        <a:lstStyle/>
        <a:p>
          <a:endParaRPr lang="zh-CN" altLang="en-US"/>
        </a:p>
      </dgm:t>
    </dgm:pt>
    <dgm:pt modelId="{68ADA71C-D8AA-489E-916D-98B7A32EF5C6}">
      <dgm:prSet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Unsupervised learning</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D91FD32B-E51E-4E63-B4B4-66F3241BB0ED}" type="parTrans" cxnId="{BF530F87-EB5F-43BD-AFED-0A0BF4E392E2}">
      <dgm:prSet/>
      <dgm:spPr/>
      <dgm:t>
        <a:bodyPr/>
        <a:lstStyle/>
        <a:p>
          <a:endParaRPr lang="zh-CN" altLang="en-US" sz="1400" baseline="0"/>
        </a:p>
      </dgm:t>
    </dgm:pt>
    <dgm:pt modelId="{E3D305D6-58B7-4B33-B80D-107FB22319F0}" type="sibTrans" cxnId="{BF530F87-EB5F-43BD-AFED-0A0BF4E392E2}">
      <dgm:prSet/>
      <dgm:spPr/>
      <dgm:t>
        <a:bodyPr/>
        <a:lstStyle/>
        <a:p>
          <a:endParaRPr lang="zh-CN" altLang="en-US"/>
        </a:p>
      </dgm:t>
    </dgm:pt>
    <dgm:pt modelId="{3843D693-4B22-46F8-8C62-5649E16CDD27}">
      <dgm:prSet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Clustering</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D9A1AFAB-96B2-46DD-9AAE-80202F9ACFF2}" type="parTrans" cxnId="{8159EF7D-C9FA-495D-8CCB-83FCFABAFB0D}">
      <dgm:prSet/>
      <dgm:spPr/>
      <dgm:t>
        <a:bodyPr/>
        <a:lstStyle/>
        <a:p>
          <a:endParaRPr lang="zh-CN" altLang="en-US" sz="1400" baseline="0"/>
        </a:p>
      </dgm:t>
    </dgm:pt>
    <dgm:pt modelId="{00EF8757-A72B-42C6-8FB1-8C05ACEA501A}" type="sibTrans" cxnId="{8159EF7D-C9FA-495D-8CCB-83FCFABAFB0D}">
      <dgm:prSet/>
      <dgm:spPr/>
      <dgm:t>
        <a:bodyPr/>
        <a:lstStyle/>
        <a:p>
          <a:endParaRPr lang="zh-CN" altLang="en-US"/>
        </a:p>
      </dgm:t>
    </dgm:pt>
    <dgm:pt modelId="{C02A891E-4227-4B12-AADC-B37D244150FB}">
      <dgm:prSet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Single algorithms:</a:t>
          </a:r>
        </a:p>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SVM,DT,NN</a:t>
          </a:r>
          <a:endParaRPr lang="zh-CN" altLang="en-US" sz="1400"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36DE19A9-737C-4E8E-A43A-D91A9D7421A4}" type="parTrans" cxnId="{D3FFA524-00A6-42ED-AF30-41B65658730F}">
      <dgm:prSet/>
      <dgm:spPr/>
      <dgm:t>
        <a:bodyPr/>
        <a:lstStyle/>
        <a:p>
          <a:endParaRPr lang="zh-CN" altLang="en-US" sz="1400" baseline="0"/>
        </a:p>
      </dgm:t>
    </dgm:pt>
    <dgm:pt modelId="{A293799E-C244-4AD7-A7AB-0786B59CE697}" type="sibTrans" cxnId="{D3FFA524-00A6-42ED-AF30-41B65658730F}">
      <dgm:prSet/>
      <dgm:spPr/>
      <dgm:t>
        <a:bodyPr/>
        <a:lstStyle/>
        <a:p>
          <a:endParaRPr lang="zh-CN" altLang="en-US"/>
        </a:p>
      </dgm:t>
    </dgm:pt>
    <dgm:pt modelId="{0F36CF35-E5A0-458A-A7E7-076A89BAAE2E}">
      <dgm:prSet custT="1"/>
      <dgm:spPr/>
      <dgm:t>
        <a:bodyPr/>
        <a:lstStyle/>
        <a:p>
          <a:r>
            <a:rPr lang="en-US" altLang="zh-CN" sz="1400" baseline="0" dirty="0">
              <a:latin typeface="Times New Roman" panose="02020603050405020304" pitchFamily="18" charset="0"/>
              <a:ea typeface="微软雅黑" panose="020B0503020204020204" pitchFamily="34" charset="-122"/>
              <a:sym typeface="Times New Roman" panose="02020603050405020304" pitchFamily="18" charset="0"/>
            </a:rPr>
            <a:t>Ensemble algorithms</a:t>
          </a:r>
        </a:p>
      </dgm:t>
    </dgm:pt>
    <dgm:pt modelId="{E846D163-852B-4A1E-9DD2-3CBAA3D91830}" type="parTrans" cxnId="{2F87CC59-166F-4D08-BF83-8363CCCA8AE8}">
      <dgm:prSet/>
      <dgm:spPr/>
      <dgm:t>
        <a:bodyPr/>
        <a:lstStyle/>
        <a:p>
          <a:endParaRPr lang="zh-CN" altLang="en-US" sz="1400" baseline="0"/>
        </a:p>
      </dgm:t>
    </dgm:pt>
    <dgm:pt modelId="{A63B7B2B-6613-4820-BA7C-28C8ECB20A4D}" type="sibTrans" cxnId="{2F87CC59-166F-4D08-BF83-8363CCCA8AE8}">
      <dgm:prSet/>
      <dgm:spPr/>
      <dgm:t>
        <a:bodyPr/>
        <a:lstStyle/>
        <a:p>
          <a:endParaRPr lang="zh-CN" altLang="en-US"/>
        </a:p>
      </dgm:t>
    </dgm:pt>
    <dgm:pt modelId="{B159CFF3-370E-4080-8EDA-1C897CF41065}">
      <dgm:prSet custT="1"/>
      <dgm:spPr/>
      <dgm:t>
        <a:bodyPr/>
        <a:lstStyle/>
        <a:p>
          <a:r>
            <a:rPr lang="en-US" altLang="zh-CN" sz="1400" b="1" baseline="0" dirty="0">
              <a:latin typeface="Times New Roman" panose="02020603050405020304" pitchFamily="18" charset="0"/>
              <a:ea typeface="微软雅黑" panose="020B0503020204020204" pitchFamily="34" charset="-122"/>
              <a:sym typeface="Times New Roman" panose="02020603050405020304" pitchFamily="18" charset="0"/>
            </a:rPr>
            <a:t>Boosting</a:t>
          </a:r>
          <a:endParaRPr lang="zh-CN" altLang="en-US" sz="1400" b="1" baseline="0"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8790C494-22AE-48EB-BF53-A08134F284DF}" type="parTrans" cxnId="{403A8194-AE81-4246-8D0F-A50F3B758B17}">
      <dgm:prSet/>
      <dgm:spPr/>
      <dgm:t>
        <a:bodyPr/>
        <a:lstStyle/>
        <a:p>
          <a:endParaRPr lang="zh-CN" altLang="en-US" sz="1400" baseline="0"/>
        </a:p>
      </dgm:t>
    </dgm:pt>
    <dgm:pt modelId="{AC45A0A1-881D-4CD5-98E9-AD43909DDF18}" type="sibTrans" cxnId="{403A8194-AE81-4246-8D0F-A50F3B758B17}">
      <dgm:prSet/>
      <dgm:spPr/>
      <dgm:t>
        <a:bodyPr/>
        <a:lstStyle/>
        <a:p>
          <a:endParaRPr lang="zh-CN" altLang="en-US"/>
        </a:p>
      </dgm:t>
    </dgm:pt>
    <dgm:pt modelId="{22625B4A-3170-4331-A9EE-DF8B004E6F52}">
      <dgm:prSet custT="1"/>
      <dgm:spPr/>
      <dgm:t>
        <a:bodyPr/>
        <a:lstStyle/>
        <a:p>
          <a:r>
            <a:rPr lang="en-US" altLang="zh-CN" sz="1400" b="1" baseline="0" dirty="0">
              <a:latin typeface="Times New Roman" panose="02020603050405020304" pitchFamily="18" charset="0"/>
              <a:ea typeface="微软雅黑" panose="020B0503020204020204" pitchFamily="34" charset="-122"/>
              <a:sym typeface="Times New Roman" panose="02020603050405020304" pitchFamily="18" charset="0"/>
            </a:rPr>
            <a:t>Bagging</a:t>
          </a:r>
        </a:p>
      </dgm:t>
    </dgm:pt>
    <dgm:pt modelId="{2C13D325-92DB-4959-9A8F-A345FA1A33F4}" type="parTrans" cxnId="{C21BBD6C-F375-4779-90CB-A926EE1D101A}">
      <dgm:prSet/>
      <dgm:spPr/>
      <dgm:t>
        <a:bodyPr/>
        <a:lstStyle/>
        <a:p>
          <a:endParaRPr lang="zh-CN" altLang="en-US" sz="1400" baseline="0"/>
        </a:p>
      </dgm:t>
    </dgm:pt>
    <dgm:pt modelId="{C30CDD15-C542-4FB7-8C22-F32030F549DC}" type="sibTrans" cxnId="{C21BBD6C-F375-4779-90CB-A926EE1D101A}">
      <dgm:prSet/>
      <dgm:spPr/>
      <dgm:t>
        <a:bodyPr/>
        <a:lstStyle/>
        <a:p>
          <a:endParaRPr lang="zh-CN" altLang="en-US"/>
        </a:p>
      </dgm:t>
    </dgm:pt>
    <dgm:pt modelId="{BE844023-2D1A-472C-8D2A-3F28994E8819}">
      <dgm:prSet custT="1"/>
      <dgm:spPr/>
      <dgm:t>
        <a:bodyPr/>
        <a:lstStyle/>
        <a:p>
          <a:r>
            <a:rPr lang="en-US" altLang="zh-CN" sz="1400" b="1" baseline="0" dirty="0">
              <a:latin typeface="Times New Roman" panose="02020603050405020304" pitchFamily="18" charset="0"/>
              <a:ea typeface="微软雅黑" panose="020B0503020204020204" pitchFamily="34" charset="-122"/>
              <a:sym typeface="Times New Roman" panose="02020603050405020304" pitchFamily="18" charset="0"/>
            </a:rPr>
            <a:t>Stacking</a:t>
          </a:r>
        </a:p>
      </dgm:t>
    </dgm:pt>
    <dgm:pt modelId="{4D1FCC68-6F07-45F4-BB83-C4C6D72C8C63}" type="parTrans" cxnId="{9ADAFB22-75FD-48CE-8C87-C254667DC360}">
      <dgm:prSet/>
      <dgm:spPr/>
      <dgm:t>
        <a:bodyPr/>
        <a:lstStyle/>
        <a:p>
          <a:endParaRPr lang="zh-CN" altLang="en-US"/>
        </a:p>
      </dgm:t>
    </dgm:pt>
    <dgm:pt modelId="{88776F26-B95E-4A5A-87DB-5EBDAD328A9A}" type="sibTrans" cxnId="{9ADAFB22-75FD-48CE-8C87-C254667DC360}">
      <dgm:prSet/>
      <dgm:spPr/>
      <dgm:t>
        <a:bodyPr/>
        <a:lstStyle/>
        <a:p>
          <a:endParaRPr lang="zh-CN" altLang="en-US"/>
        </a:p>
      </dgm:t>
    </dgm:pt>
    <dgm:pt modelId="{F69A907E-E83D-4FD8-BE46-A4D8653387C5}" type="pres">
      <dgm:prSet presAssocID="{2473A1F3-4F29-472A-8E72-0C55283ABE4A}" presName="hierChild1" presStyleCnt="0">
        <dgm:presLayoutVars>
          <dgm:chPref val="1"/>
          <dgm:dir/>
          <dgm:animOne val="branch"/>
          <dgm:animLvl val="lvl"/>
          <dgm:resizeHandles/>
        </dgm:presLayoutVars>
      </dgm:prSet>
      <dgm:spPr/>
    </dgm:pt>
    <dgm:pt modelId="{2FAFC7A4-51A5-46B1-B638-0A0C7F92C133}" type="pres">
      <dgm:prSet presAssocID="{B9680555-49A7-405F-A90D-50EFF2E6C066}" presName="hierRoot1" presStyleCnt="0"/>
      <dgm:spPr/>
    </dgm:pt>
    <dgm:pt modelId="{E9DA0435-6FCA-429C-8A35-8E99A1DCB971}" type="pres">
      <dgm:prSet presAssocID="{B9680555-49A7-405F-A90D-50EFF2E6C066}" presName="composite" presStyleCnt="0"/>
      <dgm:spPr/>
    </dgm:pt>
    <dgm:pt modelId="{F48D9912-97E1-41CD-895F-DB0391D04DD9}" type="pres">
      <dgm:prSet presAssocID="{B9680555-49A7-405F-A90D-50EFF2E6C066}" presName="background" presStyleLbl="node0" presStyleIdx="0" presStyleCnt="1"/>
      <dgm:spPr/>
    </dgm:pt>
    <dgm:pt modelId="{C317FA0B-0E74-4252-9EC8-67C52BA37B2B}" type="pres">
      <dgm:prSet presAssocID="{B9680555-49A7-405F-A90D-50EFF2E6C066}" presName="text" presStyleLbl="fgAcc0" presStyleIdx="0" presStyleCnt="1">
        <dgm:presLayoutVars>
          <dgm:chPref val="3"/>
        </dgm:presLayoutVars>
      </dgm:prSet>
      <dgm:spPr/>
    </dgm:pt>
    <dgm:pt modelId="{195A9D8D-0A85-40FA-9F27-555EAF2EBF1F}" type="pres">
      <dgm:prSet presAssocID="{B9680555-49A7-405F-A90D-50EFF2E6C066}" presName="hierChild2" presStyleCnt="0"/>
      <dgm:spPr/>
    </dgm:pt>
    <dgm:pt modelId="{2C7038BE-A6AD-4CAC-86D3-33E42ACBC84A}" type="pres">
      <dgm:prSet presAssocID="{6AE289AD-003D-49C2-9624-8CF918123F86}" presName="Name10" presStyleLbl="parChTrans1D2" presStyleIdx="0" presStyleCnt="3"/>
      <dgm:spPr/>
    </dgm:pt>
    <dgm:pt modelId="{9ACF10B0-AB9F-42A5-AB94-4E3FBA91D8FE}" type="pres">
      <dgm:prSet presAssocID="{25615175-595B-48BE-BCFE-51D0CD9E8F61}" presName="hierRoot2" presStyleCnt="0"/>
      <dgm:spPr/>
    </dgm:pt>
    <dgm:pt modelId="{19A7FDA4-C326-4668-8696-1B6C2BAEECB5}" type="pres">
      <dgm:prSet presAssocID="{25615175-595B-48BE-BCFE-51D0CD9E8F61}" presName="composite2" presStyleCnt="0"/>
      <dgm:spPr/>
    </dgm:pt>
    <dgm:pt modelId="{F4250832-9D5E-4CC9-A534-35AAAA5E3FE9}" type="pres">
      <dgm:prSet presAssocID="{25615175-595B-48BE-BCFE-51D0CD9E8F61}" presName="background2" presStyleLbl="node2" presStyleIdx="0" presStyleCnt="3"/>
      <dgm:spPr/>
    </dgm:pt>
    <dgm:pt modelId="{0130F9BB-1071-431C-8C38-1C04723D5C7B}" type="pres">
      <dgm:prSet presAssocID="{25615175-595B-48BE-BCFE-51D0CD9E8F61}" presName="text2" presStyleLbl="fgAcc2" presStyleIdx="0" presStyleCnt="3" custScaleX="150974">
        <dgm:presLayoutVars>
          <dgm:chPref val="3"/>
        </dgm:presLayoutVars>
      </dgm:prSet>
      <dgm:spPr/>
    </dgm:pt>
    <dgm:pt modelId="{B3068313-FDE5-45A7-B562-A4375D13248C}" type="pres">
      <dgm:prSet presAssocID="{25615175-595B-48BE-BCFE-51D0CD9E8F61}" presName="hierChild3" presStyleCnt="0"/>
      <dgm:spPr/>
    </dgm:pt>
    <dgm:pt modelId="{136B0B71-FD5B-470F-B1BF-819036D0C3B0}" type="pres">
      <dgm:prSet presAssocID="{8F1BDBAF-A2C8-4463-8DE4-78D8FD6113EF}" presName="Name17" presStyleLbl="parChTrans1D3" presStyleIdx="0" presStyleCnt="2"/>
      <dgm:spPr/>
    </dgm:pt>
    <dgm:pt modelId="{176DEA8C-37B8-43C0-ADB2-C6C22AB1ADBB}" type="pres">
      <dgm:prSet presAssocID="{DB99EF21-F8EA-4F10-9C91-5ECCBE774918}" presName="hierRoot3" presStyleCnt="0"/>
      <dgm:spPr/>
    </dgm:pt>
    <dgm:pt modelId="{427DEA62-BA66-4EFD-A0A1-C612ACFD10F7}" type="pres">
      <dgm:prSet presAssocID="{DB99EF21-F8EA-4F10-9C91-5ECCBE774918}" presName="composite3" presStyleCnt="0"/>
      <dgm:spPr/>
    </dgm:pt>
    <dgm:pt modelId="{D9CD260F-DCD7-4B81-933E-634A19E86742}" type="pres">
      <dgm:prSet presAssocID="{DB99EF21-F8EA-4F10-9C91-5ECCBE774918}" presName="background3" presStyleLbl="node3" presStyleIdx="0" presStyleCnt="2"/>
      <dgm:spPr/>
    </dgm:pt>
    <dgm:pt modelId="{67D8AB8A-1198-450B-A0F3-84D10D8508C2}" type="pres">
      <dgm:prSet presAssocID="{DB99EF21-F8EA-4F10-9C91-5ECCBE774918}" presName="text3" presStyleLbl="fgAcc3" presStyleIdx="0" presStyleCnt="2" custScaleX="147741">
        <dgm:presLayoutVars>
          <dgm:chPref val="3"/>
        </dgm:presLayoutVars>
      </dgm:prSet>
      <dgm:spPr/>
    </dgm:pt>
    <dgm:pt modelId="{A37C61D9-13D7-47A6-BA96-F2D425108D10}" type="pres">
      <dgm:prSet presAssocID="{DB99EF21-F8EA-4F10-9C91-5ECCBE774918}" presName="hierChild4" presStyleCnt="0"/>
      <dgm:spPr/>
    </dgm:pt>
    <dgm:pt modelId="{F2201749-33F4-466D-9442-0DBCB99411E1}" type="pres">
      <dgm:prSet presAssocID="{36DE19A9-737C-4E8E-A43A-D91A9D7421A4}" presName="Name23" presStyleLbl="parChTrans1D4" presStyleIdx="0" presStyleCnt="5"/>
      <dgm:spPr/>
    </dgm:pt>
    <dgm:pt modelId="{4B3D67FD-F9FD-4702-8205-5C80B1B8D562}" type="pres">
      <dgm:prSet presAssocID="{C02A891E-4227-4B12-AADC-B37D244150FB}" presName="hierRoot4" presStyleCnt="0"/>
      <dgm:spPr/>
    </dgm:pt>
    <dgm:pt modelId="{F0727D89-C6BE-4F6B-96B1-A53E54713C6B}" type="pres">
      <dgm:prSet presAssocID="{C02A891E-4227-4B12-AADC-B37D244150FB}" presName="composite4" presStyleCnt="0"/>
      <dgm:spPr/>
    </dgm:pt>
    <dgm:pt modelId="{AF1793C2-9321-47A0-AE30-E9A8075E5B91}" type="pres">
      <dgm:prSet presAssocID="{C02A891E-4227-4B12-AADC-B37D244150FB}" presName="background4" presStyleLbl="node4" presStyleIdx="0" presStyleCnt="5"/>
      <dgm:spPr/>
    </dgm:pt>
    <dgm:pt modelId="{2D6CBFA5-ACFF-4498-BCC2-386EBAB4D5A9}" type="pres">
      <dgm:prSet presAssocID="{C02A891E-4227-4B12-AADC-B37D244150FB}" presName="text4" presStyleLbl="fgAcc4" presStyleIdx="0" presStyleCnt="5" custScaleX="122221">
        <dgm:presLayoutVars>
          <dgm:chPref val="3"/>
        </dgm:presLayoutVars>
      </dgm:prSet>
      <dgm:spPr/>
    </dgm:pt>
    <dgm:pt modelId="{90BE81C5-9C70-46D4-A4E8-9B59BEA36776}" type="pres">
      <dgm:prSet presAssocID="{C02A891E-4227-4B12-AADC-B37D244150FB}" presName="hierChild5" presStyleCnt="0"/>
      <dgm:spPr/>
    </dgm:pt>
    <dgm:pt modelId="{476C2B1C-A6DA-4D3E-8347-0FA262810EEC}" type="pres">
      <dgm:prSet presAssocID="{E846D163-852B-4A1E-9DD2-3CBAA3D91830}" presName="Name23" presStyleLbl="parChTrans1D4" presStyleIdx="1" presStyleCnt="5"/>
      <dgm:spPr/>
    </dgm:pt>
    <dgm:pt modelId="{6C82B534-BC37-4426-8C5A-4D730602E5E0}" type="pres">
      <dgm:prSet presAssocID="{0F36CF35-E5A0-458A-A7E7-076A89BAAE2E}" presName="hierRoot4" presStyleCnt="0"/>
      <dgm:spPr/>
    </dgm:pt>
    <dgm:pt modelId="{0EFCEB86-323C-4F1A-BE06-DBB5C8BACB03}" type="pres">
      <dgm:prSet presAssocID="{0F36CF35-E5A0-458A-A7E7-076A89BAAE2E}" presName="composite4" presStyleCnt="0"/>
      <dgm:spPr/>
    </dgm:pt>
    <dgm:pt modelId="{1E88ED4A-C530-4968-8082-6F39B4702BCE}" type="pres">
      <dgm:prSet presAssocID="{0F36CF35-E5A0-458A-A7E7-076A89BAAE2E}" presName="background4" presStyleLbl="node4" presStyleIdx="1" presStyleCnt="5"/>
      <dgm:spPr/>
    </dgm:pt>
    <dgm:pt modelId="{FF467A35-92EC-49DE-9C02-A06926739923}" type="pres">
      <dgm:prSet presAssocID="{0F36CF35-E5A0-458A-A7E7-076A89BAAE2E}" presName="text4" presStyleLbl="fgAcc4" presStyleIdx="1" presStyleCnt="5">
        <dgm:presLayoutVars>
          <dgm:chPref val="3"/>
        </dgm:presLayoutVars>
      </dgm:prSet>
      <dgm:spPr/>
    </dgm:pt>
    <dgm:pt modelId="{D7FAB00C-7BCA-45D7-85DE-26797D7C4760}" type="pres">
      <dgm:prSet presAssocID="{0F36CF35-E5A0-458A-A7E7-076A89BAAE2E}" presName="hierChild5" presStyleCnt="0"/>
      <dgm:spPr/>
    </dgm:pt>
    <dgm:pt modelId="{07F70BF6-794C-4559-916A-3E9C698DF6CD}" type="pres">
      <dgm:prSet presAssocID="{8790C494-22AE-48EB-BF53-A08134F284DF}" presName="Name23" presStyleLbl="parChTrans1D4" presStyleIdx="2" presStyleCnt="5"/>
      <dgm:spPr/>
    </dgm:pt>
    <dgm:pt modelId="{D3FD6A86-D31D-428A-B398-6E00D37E88D1}" type="pres">
      <dgm:prSet presAssocID="{B159CFF3-370E-4080-8EDA-1C897CF41065}" presName="hierRoot4" presStyleCnt="0"/>
      <dgm:spPr/>
    </dgm:pt>
    <dgm:pt modelId="{923F03FE-50D0-497B-BA7D-24795D7AB548}" type="pres">
      <dgm:prSet presAssocID="{B159CFF3-370E-4080-8EDA-1C897CF41065}" presName="composite4" presStyleCnt="0"/>
      <dgm:spPr/>
    </dgm:pt>
    <dgm:pt modelId="{FC84822E-3CCD-43AC-B46F-6C885156B23F}" type="pres">
      <dgm:prSet presAssocID="{B159CFF3-370E-4080-8EDA-1C897CF41065}" presName="background4" presStyleLbl="node4" presStyleIdx="2" presStyleCnt="5"/>
      <dgm:spPr/>
    </dgm:pt>
    <dgm:pt modelId="{CF9E713A-5FE4-49C0-B9A2-30ADA2CECF62}" type="pres">
      <dgm:prSet presAssocID="{B159CFF3-370E-4080-8EDA-1C897CF41065}" presName="text4" presStyleLbl="fgAcc4" presStyleIdx="2" presStyleCnt="5">
        <dgm:presLayoutVars>
          <dgm:chPref val="3"/>
        </dgm:presLayoutVars>
      </dgm:prSet>
      <dgm:spPr/>
    </dgm:pt>
    <dgm:pt modelId="{969F39ED-62AC-40D8-BCEA-4575A261172A}" type="pres">
      <dgm:prSet presAssocID="{B159CFF3-370E-4080-8EDA-1C897CF41065}" presName="hierChild5" presStyleCnt="0"/>
      <dgm:spPr/>
    </dgm:pt>
    <dgm:pt modelId="{2FE37DAA-5CCD-4342-B5A9-488279467F96}" type="pres">
      <dgm:prSet presAssocID="{2C13D325-92DB-4959-9A8F-A345FA1A33F4}" presName="Name23" presStyleLbl="parChTrans1D4" presStyleIdx="3" presStyleCnt="5"/>
      <dgm:spPr/>
    </dgm:pt>
    <dgm:pt modelId="{7F5D8104-AC53-41BF-A1BC-06DC487FEBE4}" type="pres">
      <dgm:prSet presAssocID="{22625B4A-3170-4331-A9EE-DF8B004E6F52}" presName="hierRoot4" presStyleCnt="0"/>
      <dgm:spPr/>
    </dgm:pt>
    <dgm:pt modelId="{D3DC21F0-4653-453A-88A7-C95FA8C4F910}" type="pres">
      <dgm:prSet presAssocID="{22625B4A-3170-4331-A9EE-DF8B004E6F52}" presName="composite4" presStyleCnt="0"/>
      <dgm:spPr/>
    </dgm:pt>
    <dgm:pt modelId="{5B366D40-9D56-4210-B64E-A232D40F4312}" type="pres">
      <dgm:prSet presAssocID="{22625B4A-3170-4331-A9EE-DF8B004E6F52}" presName="background4" presStyleLbl="node4" presStyleIdx="3" presStyleCnt="5"/>
      <dgm:spPr/>
    </dgm:pt>
    <dgm:pt modelId="{566AA6DC-3E3E-4D85-B7CB-ADFAB0C3F9C6}" type="pres">
      <dgm:prSet presAssocID="{22625B4A-3170-4331-A9EE-DF8B004E6F52}" presName="text4" presStyleLbl="fgAcc4" presStyleIdx="3" presStyleCnt="5">
        <dgm:presLayoutVars>
          <dgm:chPref val="3"/>
        </dgm:presLayoutVars>
      </dgm:prSet>
      <dgm:spPr/>
    </dgm:pt>
    <dgm:pt modelId="{D5D0BA59-6CBC-48A0-92F9-B943296CDF51}" type="pres">
      <dgm:prSet presAssocID="{22625B4A-3170-4331-A9EE-DF8B004E6F52}" presName="hierChild5" presStyleCnt="0"/>
      <dgm:spPr/>
    </dgm:pt>
    <dgm:pt modelId="{C7EDE3D7-0116-4AE8-924A-8C6BAAC0C5AC}" type="pres">
      <dgm:prSet presAssocID="{4D1FCC68-6F07-45F4-BB83-C4C6D72C8C63}" presName="Name23" presStyleLbl="parChTrans1D4" presStyleIdx="4" presStyleCnt="5"/>
      <dgm:spPr/>
    </dgm:pt>
    <dgm:pt modelId="{9E557153-6D5A-4650-B1D2-0D2DBC8EDF72}" type="pres">
      <dgm:prSet presAssocID="{BE844023-2D1A-472C-8D2A-3F28994E8819}" presName="hierRoot4" presStyleCnt="0"/>
      <dgm:spPr/>
    </dgm:pt>
    <dgm:pt modelId="{78166063-2B22-4664-B487-C0AE36E788B1}" type="pres">
      <dgm:prSet presAssocID="{BE844023-2D1A-472C-8D2A-3F28994E8819}" presName="composite4" presStyleCnt="0"/>
      <dgm:spPr/>
    </dgm:pt>
    <dgm:pt modelId="{15508C68-6F10-4988-815B-32F0BEBE64B4}" type="pres">
      <dgm:prSet presAssocID="{BE844023-2D1A-472C-8D2A-3F28994E8819}" presName="background4" presStyleLbl="node4" presStyleIdx="4" presStyleCnt="5"/>
      <dgm:spPr/>
    </dgm:pt>
    <dgm:pt modelId="{2054AE68-A93C-422B-A7B1-09562A9AC95B}" type="pres">
      <dgm:prSet presAssocID="{BE844023-2D1A-472C-8D2A-3F28994E8819}" presName="text4" presStyleLbl="fgAcc4" presStyleIdx="4" presStyleCnt="5">
        <dgm:presLayoutVars>
          <dgm:chPref val="3"/>
        </dgm:presLayoutVars>
      </dgm:prSet>
      <dgm:spPr/>
    </dgm:pt>
    <dgm:pt modelId="{1856E2E2-313C-4233-A4E0-097C6280CFF0}" type="pres">
      <dgm:prSet presAssocID="{BE844023-2D1A-472C-8D2A-3F28994E8819}" presName="hierChild5" presStyleCnt="0"/>
      <dgm:spPr/>
    </dgm:pt>
    <dgm:pt modelId="{0C56D804-C568-497E-8777-FB989985D42A}" type="pres">
      <dgm:prSet presAssocID="{9B59E4B0-A6E7-40AD-9202-59A09B1B3C9E}" presName="Name10" presStyleLbl="parChTrans1D2" presStyleIdx="1" presStyleCnt="3"/>
      <dgm:spPr/>
    </dgm:pt>
    <dgm:pt modelId="{3B737641-91AE-456E-A822-CDF240EB8C0D}" type="pres">
      <dgm:prSet presAssocID="{0CE44780-88F9-4BFB-B701-5925D0467CA3}" presName="hierRoot2" presStyleCnt="0"/>
      <dgm:spPr/>
    </dgm:pt>
    <dgm:pt modelId="{74A782E0-2C52-4E45-9037-68142B737E26}" type="pres">
      <dgm:prSet presAssocID="{0CE44780-88F9-4BFB-B701-5925D0467CA3}" presName="composite2" presStyleCnt="0"/>
      <dgm:spPr/>
    </dgm:pt>
    <dgm:pt modelId="{2C248AE3-0795-4B5D-8E44-68FF3F47BA5E}" type="pres">
      <dgm:prSet presAssocID="{0CE44780-88F9-4BFB-B701-5925D0467CA3}" presName="background2" presStyleLbl="node2" presStyleIdx="1" presStyleCnt="3"/>
      <dgm:spPr/>
    </dgm:pt>
    <dgm:pt modelId="{E5C49829-BBDB-4165-B9F8-36CA136270B3}" type="pres">
      <dgm:prSet presAssocID="{0CE44780-88F9-4BFB-B701-5925D0467CA3}" presName="text2" presStyleLbl="fgAcc2" presStyleIdx="1" presStyleCnt="3" custScaleX="194087">
        <dgm:presLayoutVars>
          <dgm:chPref val="3"/>
        </dgm:presLayoutVars>
      </dgm:prSet>
      <dgm:spPr/>
    </dgm:pt>
    <dgm:pt modelId="{4B5DB3E1-E46D-4E12-9359-9EFB7F68DCDE}" type="pres">
      <dgm:prSet presAssocID="{0CE44780-88F9-4BFB-B701-5925D0467CA3}" presName="hierChild3" presStyleCnt="0"/>
      <dgm:spPr/>
    </dgm:pt>
    <dgm:pt modelId="{08432355-EB74-42BD-8411-74D5E3B0D7D0}" type="pres">
      <dgm:prSet presAssocID="{D91FD32B-E51E-4E63-B4B4-66F3241BB0ED}" presName="Name10" presStyleLbl="parChTrans1D2" presStyleIdx="2" presStyleCnt="3"/>
      <dgm:spPr/>
    </dgm:pt>
    <dgm:pt modelId="{975973F3-F71C-4FF1-B35E-64AE410B2BB1}" type="pres">
      <dgm:prSet presAssocID="{68ADA71C-D8AA-489E-916D-98B7A32EF5C6}" presName="hierRoot2" presStyleCnt="0"/>
      <dgm:spPr/>
    </dgm:pt>
    <dgm:pt modelId="{E8E1CB61-A907-4490-8293-91B3428839BC}" type="pres">
      <dgm:prSet presAssocID="{68ADA71C-D8AA-489E-916D-98B7A32EF5C6}" presName="composite2" presStyleCnt="0"/>
      <dgm:spPr/>
    </dgm:pt>
    <dgm:pt modelId="{69C60EE5-7958-4551-AA5D-9514C15E595D}" type="pres">
      <dgm:prSet presAssocID="{68ADA71C-D8AA-489E-916D-98B7A32EF5C6}" presName="background2" presStyleLbl="node2" presStyleIdx="2" presStyleCnt="3"/>
      <dgm:spPr/>
    </dgm:pt>
    <dgm:pt modelId="{E51F8CDC-80A8-4188-B9AB-9B47F1D84CA9}" type="pres">
      <dgm:prSet presAssocID="{68ADA71C-D8AA-489E-916D-98B7A32EF5C6}" presName="text2" presStyleLbl="fgAcc2" presStyleIdx="2" presStyleCnt="3" custScaleX="124543" custLinFactNeighborX="15034">
        <dgm:presLayoutVars>
          <dgm:chPref val="3"/>
        </dgm:presLayoutVars>
      </dgm:prSet>
      <dgm:spPr/>
    </dgm:pt>
    <dgm:pt modelId="{16191679-6F74-489A-A86F-6DBD4A0A9072}" type="pres">
      <dgm:prSet presAssocID="{68ADA71C-D8AA-489E-916D-98B7A32EF5C6}" presName="hierChild3" presStyleCnt="0"/>
      <dgm:spPr/>
    </dgm:pt>
    <dgm:pt modelId="{966010C9-7DAE-41AE-985B-FD66E0497CAA}" type="pres">
      <dgm:prSet presAssocID="{D9A1AFAB-96B2-46DD-9AAE-80202F9ACFF2}" presName="Name17" presStyleLbl="parChTrans1D3" presStyleIdx="1" presStyleCnt="2"/>
      <dgm:spPr/>
    </dgm:pt>
    <dgm:pt modelId="{A766A43F-6A5C-47B0-867A-3A8A524C615F}" type="pres">
      <dgm:prSet presAssocID="{3843D693-4B22-46F8-8C62-5649E16CDD27}" presName="hierRoot3" presStyleCnt="0"/>
      <dgm:spPr/>
    </dgm:pt>
    <dgm:pt modelId="{8E442F6D-F036-4CD1-86AD-07E07103DE3D}" type="pres">
      <dgm:prSet presAssocID="{3843D693-4B22-46F8-8C62-5649E16CDD27}" presName="composite3" presStyleCnt="0"/>
      <dgm:spPr/>
    </dgm:pt>
    <dgm:pt modelId="{9DC1A6CE-1283-4822-B158-B5E2E2A0666F}" type="pres">
      <dgm:prSet presAssocID="{3843D693-4B22-46F8-8C62-5649E16CDD27}" presName="background3" presStyleLbl="node3" presStyleIdx="1" presStyleCnt="2"/>
      <dgm:spPr/>
    </dgm:pt>
    <dgm:pt modelId="{737240E9-E972-493B-BA57-699572281901}" type="pres">
      <dgm:prSet presAssocID="{3843D693-4B22-46F8-8C62-5649E16CDD27}" presName="text3" presStyleLbl="fgAcc3" presStyleIdx="1" presStyleCnt="2" custLinFactNeighborX="14879" custLinFactNeighborY="4986">
        <dgm:presLayoutVars>
          <dgm:chPref val="3"/>
        </dgm:presLayoutVars>
      </dgm:prSet>
      <dgm:spPr/>
    </dgm:pt>
    <dgm:pt modelId="{6BA9CE95-C285-4F28-A447-E0B1474F29B8}" type="pres">
      <dgm:prSet presAssocID="{3843D693-4B22-46F8-8C62-5649E16CDD27}" presName="hierChild4" presStyleCnt="0"/>
      <dgm:spPr/>
    </dgm:pt>
  </dgm:ptLst>
  <dgm:cxnLst>
    <dgm:cxn modelId="{B1D4E707-2ED0-492C-9CC7-5E81F35CCF57}" type="presOf" srcId="{0F36CF35-E5A0-458A-A7E7-076A89BAAE2E}" destId="{FF467A35-92EC-49DE-9C02-A06926739923}" srcOrd="0" destOrd="0" presId="urn:microsoft.com/office/officeart/2005/8/layout/hierarchy1"/>
    <dgm:cxn modelId="{10FF4C0A-DC04-4084-B797-4B064CED75C1}" srcId="{B9680555-49A7-405F-A90D-50EFF2E6C066}" destId="{25615175-595B-48BE-BCFE-51D0CD9E8F61}" srcOrd="0" destOrd="0" parTransId="{6AE289AD-003D-49C2-9624-8CF918123F86}" sibTransId="{AB8F8B24-E243-45D6-9270-87A31A33EE1F}"/>
    <dgm:cxn modelId="{D701091D-E401-4BBE-B94D-52F74D498D27}" type="presOf" srcId="{B159CFF3-370E-4080-8EDA-1C897CF41065}" destId="{CF9E713A-5FE4-49C0-B9A2-30ADA2CECF62}" srcOrd="0" destOrd="0" presId="urn:microsoft.com/office/officeart/2005/8/layout/hierarchy1"/>
    <dgm:cxn modelId="{9ADAFB22-75FD-48CE-8C87-C254667DC360}" srcId="{0F36CF35-E5A0-458A-A7E7-076A89BAAE2E}" destId="{BE844023-2D1A-472C-8D2A-3F28994E8819}" srcOrd="2" destOrd="0" parTransId="{4D1FCC68-6F07-45F4-BB83-C4C6D72C8C63}" sibTransId="{88776F26-B95E-4A5A-87DB-5EBDAD328A9A}"/>
    <dgm:cxn modelId="{D3FFA524-00A6-42ED-AF30-41B65658730F}" srcId="{DB99EF21-F8EA-4F10-9C91-5ECCBE774918}" destId="{C02A891E-4227-4B12-AADC-B37D244150FB}" srcOrd="0" destOrd="0" parTransId="{36DE19A9-737C-4E8E-A43A-D91A9D7421A4}" sibTransId="{A293799E-C244-4AD7-A7AB-0786B59CE697}"/>
    <dgm:cxn modelId="{2B53642F-3F0B-4B4C-8418-AE832EB4413C}" type="presOf" srcId="{6AE289AD-003D-49C2-9624-8CF918123F86}" destId="{2C7038BE-A6AD-4CAC-86D3-33E42ACBC84A}" srcOrd="0" destOrd="0" presId="urn:microsoft.com/office/officeart/2005/8/layout/hierarchy1"/>
    <dgm:cxn modelId="{E5233A35-0A81-4981-A4D7-B1248A2E5AE7}" type="presOf" srcId="{4D1FCC68-6F07-45F4-BB83-C4C6D72C8C63}" destId="{C7EDE3D7-0116-4AE8-924A-8C6BAAC0C5AC}" srcOrd="0" destOrd="0" presId="urn:microsoft.com/office/officeart/2005/8/layout/hierarchy1"/>
    <dgm:cxn modelId="{36ACD137-D340-4DB7-B1F4-44E3E36AD148}" type="presOf" srcId="{D91FD32B-E51E-4E63-B4B4-66F3241BB0ED}" destId="{08432355-EB74-42BD-8411-74D5E3B0D7D0}" srcOrd="0" destOrd="0" presId="urn:microsoft.com/office/officeart/2005/8/layout/hierarchy1"/>
    <dgm:cxn modelId="{AD8F2440-B88F-4677-BD3B-1D9F882DCF9C}" type="presOf" srcId="{BE844023-2D1A-472C-8D2A-3F28994E8819}" destId="{2054AE68-A93C-422B-A7B1-09562A9AC95B}" srcOrd="0" destOrd="0" presId="urn:microsoft.com/office/officeart/2005/8/layout/hierarchy1"/>
    <dgm:cxn modelId="{3920FA61-4328-4D5F-812E-6645B741368A}" type="presOf" srcId="{DB99EF21-F8EA-4F10-9C91-5ECCBE774918}" destId="{67D8AB8A-1198-450B-A0F3-84D10D8508C2}" srcOrd="0" destOrd="0" presId="urn:microsoft.com/office/officeart/2005/8/layout/hierarchy1"/>
    <dgm:cxn modelId="{C21BBD6C-F375-4779-90CB-A926EE1D101A}" srcId="{0F36CF35-E5A0-458A-A7E7-076A89BAAE2E}" destId="{22625B4A-3170-4331-A9EE-DF8B004E6F52}" srcOrd="1" destOrd="0" parTransId="{2C13D325-92DB-4959-9A8F-A345FA1A33F4}" sibTransId="{C30CDD15-C542-4FB7-8C22-F32030F549DC}"/>
    <dgm:cxn modelId="{506DCF55-6C7A-429C-A880-540AECA1E77A}" type="presOf" srcId="{8F1BDBAF-A2C8-4463-8DE4-78D8FD6113EF}" destId="{136B0B71-FD5B-470F-B1BF-819036D0C3B0}" srcOrd="0" destOrd="0" presId="urn:microsoft.com/office/officeart/2005/8/layout/hierarchy1"/>
    <dgm:cxn modelId="{EB83F556-DDA9-4A90-93B1-26C0E1A34C42}" type="presOf" srcId="{68ADA71C-D8AA-489E-916D-98B7A32EF5C6}" destId="{E51F8CDC-80A8-4188-B9AB-9B47F1D84CA9}" srcOrd="0" destOrd="0" presId="urn:microsoft.com/office/officeart/2005/8/layout/hierarchy1"/>
    <dgm:cxn modelId="{2F87CC59-166F-4D08-BF83-8363CCCA8AE8}" srcId="{DB99EF21-F8EA-4F10-9C91-5ECCBE774918}" destId="{0F36CF35-E5A0-458A-A7E7-076A89BAAE2E}" srcOrd="1" destOrd="0" parTransId="{E846D163-852B-4A1E-9DD2-3CBAA3D91830}" sibTransId="{A63B7B2B-6613-4820-BA7C-28C8ECB20A4D}"/>
    <dgm:cxn modelId="{83A1A97A-ED6A-4A54-A8AD-D7531824AD6A}" type="presOf" srcId="{0CE44780-88F9-4BFB-B701-5925D0467CA3}" destId="{E5C49829-BBDB-4165-B9F8-36CA136270B3}" srcOrd="0" destOrd="0" presId="urn:microsoft.com/office/officeart/2005/8/layout/hierarchy1"/>
    <dgm:cxn modelId="{2F56367C-544D-469F-8F26-E41752492CD0}" type="presOf" srcId="{E846D163-852B-4A1E-9DD2-3CBAA3D91830}" destId="{476C2B1C-A6DA-4D3E-8347-0FA262810EEC}" srcOrd="0" destOrd="0" presId="urn:microsoft.com/office/officeart/2005/8/layout/hierarchy1"/>
    <dgm:cxn modelId="{8159EF7D-C9FA-495D-8CCB-83FCFABAFB0D}" srcId="{68ADA71C-D8AA-489E-916D-98B7A32EF5C6}" destId="{3843D693-4B22-46F8-8C62-5649E16CDD27}" srcOrd="0" destOrd="0" parTransId="{D9A1AFAB-96B2-46DD-9AAE-80202F9ACFF2}" sibTransId="{00EF8757-A72B-42C6-8FB1-8C05ACEA501A}"/>
    <dgm:cxn modelId="{22ECFD83-F6AE-4F91-8CBD-15A85F3C399F}" type="presOf" srcId="{36DE19A9-737C-4E8E-A43A-D91A9D7421A4}" destId="{F2201749-33F4-466D-9442-0DBCB99411E1}" srcOrd="0" destOrd="0" presId="urn:microsoft.com/office/officeart/2005/8/layout/hierarchy1"/>
    <dgm:cxn modelId="{BF530F87-EB5F-43BD-AFED-0A0BF4E392E2}" srcId="{B9680555-49A7-405F-A90D-50EFF2E6C066}" destId="{68ADA71C-D8AA-489E-916D-98B7A32EF5C6}" srcOrd="2" destOrd="0" parTransId="{D91FD32B-E51E-4E63-B4B4-66F3241BB0ED}" sibTransId="{E3D305D6-58B7-4B33-B80D-107FB22319F0}"/>
    <dgm:cxn modelId="{7C67368A-281F-43F1-AF0A-F11D48584CE6}" type="presOf" srcId="{B9680555-49A7-405F-A90D-50EFF2E6C066}" destId="{C317FA0B-0E74-4252-9EC8-67C52BA37B2B}" srcOrd="0" destOrd="0" presId="urn:microsoft.com/office/officeart/2005/8/layout/hierarchy1"/>
    <dgm:cxn modelId="{5DD0A08F-6CE9-4D22-B8E4-D616BF50399A}" srcId="{25615175-595B-48BE-BCFE-51D0CD9E8F61}" destId="{DB99EF21-F8EA-4F10-9C91-5ECCBE774918}" srcOrd="0" destOrd="0" parTransId="{8F1BDBAF-A2C8-4463-8DE4-78D8FD6113EF}" sibTransId="{5517C4AF-4ADC-4820-AB00-2ACC96FFF50A}"/>
    <dgm:cxn modelId="{EC62C791-6159-41A7-AD8E-1124760F3B82}" srcId="{2473A1F3-4F29-472A-8E72-0C55283ABE4A}" destId="{B9680555-49A7-405F-A90D-50EFF2E6C066}" srcOrd="0" destOrd="0" parTransId="{13A81610-6BFA-40E5-ADE4-CDD7F5712296}" sibTransId="{74C3C99C-7030-4625-A778-22F5EB4F1BE0}"/>
    <dgm:cxn modelId="{820D8A93-B621-4598-A316-165C6CD86394}" type="presOf" srcId="{25615175-595B-48BE-BCFE-51D0CD9E8F61}" destId="{0130F9BB-1071-431C-8C38-1C04723D5C7B}" srcOrd="0" destOrd="0" presId="urn:microsoft.com/office/officeart/2005/8/layout/hierarchy1"/>
    <dgm:cxn modelId="{403A8194-AE81-4246-8D0F-A50F3B758B17}" srcId="{0F36CF35-E5A0-458A-A7E7-076A89BAAE2E}" destId="{B159CFF3-370E-4080-8EDA-1C897CF41065}" srcOrd="0" destOrd="0" parTransId="{8790C494-22AE-48EB-BF53-A08134F284DF}" sibTransId="{AC45A0A1-881D-4CD5-98E9-AD43909DDF18}"/>
    <dgm:cxn modelId="{AD055BA4-2006-4276-9021-4A4338F9259D}" type="presOf" srcId="{D9A1AFAB-96B2-46DD-9AAE-80202F9ACFF2}" destId="{966010C9-7DAE-41AE-985B-FD66E0497CAA}" srcOrd="0" destOrd="0" presId="urn:microsoft.com/office/officeart/2005/8/layout/hierarchy1"/>
    <dgm:cxn modelId="{670260B9-DE81-4CC5-9174-54F316025D1C}" type="presOf" srcId="{9B59E4B0-A6E7-40AD-9202-59A09B1B3C9E}" destId="{0C56D804-C568-497E-8777-FB989985D42A}" srcOrd="0" destOrd="0" presId="urn:microsoft.com/office/officeart/2005/8/layout/hierarchy1"/>
    <dgm:cxn modelId="{BD965DC6-AC27-4561-9979-B5E3BA5A0102}" srcId="{B9680555-49A7-405F-A90D-50EFF2E6C066}" destId="{0CE44780-88F9-4BFB-B701-5925D0467CA3}" srcOrd="1" destOrd="0" parTransId="{9B59E4B0-A6E7-40AD-9202-59A09B1B3C9E}" sibTransId="{A9DE70F8-B0E2-4E17-B142-4E2664814474}"/>
    <dgm:cxn modelId="{E16F31CC-6936-4FF9-AA7F-C8B07CD7CCED}" type="presOf" srcId="{2C13D325-92DB-4959-9A8F-A345FA1A33F4}" destId="{2FE37DAA-5CCD-4342-B5A9-488279467F96}" srcOrd="0" destOrd="0" presId="urn:microsoft.com/office/officeart/2005/8/layout/hierarchy1"/>
    <dgm:cxn modelId="{83EBDDD3-9D5E-4ED0-B000-7E1874747B32}" type="presOf" srcId="{22625B4A-3170-4331-A9EE-DF8B004E6F52}" destId="{566AA6DC-3E3E-4D85-B7CB-ADFAB0C3F9C6}" srcOrd="0" destOrd="0" presId="urn:microsoft.com/office/officeart/2005/8/layout/hierarchy1"/>
    <dgm:cxn modelId="{719270D7-5509-43D8-9C25-5E05DA2E2B48}" type="presOf" srcId="{2473A1F3-4F29-472A-8E72-0C55283ABE4A}" destId="{F69A907E-E83D-4FD8-BE46-A4D8653387C5}" srcOrd="0" destOrd="0" presId="urn:microsoft.com/office/officeart/2005/8/layout/hierarchy1"/>
    <dgm:cxn modelId="{D91E0AF4-EC0B-4224-A42A-E4174B11EFBD}" type="presOf" srcId="{8790C494-22AE-48EB-BF53-A08134F284DF}" destId="{07F70BF6-794C-4559-916A-3E9C698DF6CD}" srcOrd="0" destOrd="0" presId="urn:microsoft.com/office/officeart/2005/8/layout/hierarchy1"/>
    <dgm:cxn modelId="{49E883FF-2ED1-47E1-9D4F-3E9ED425314B}" type="presOf" srcId="{3843D693-4B22-46F8-8C62-5649E16CDD27}" destId="{737240E9-E972-493B-BA57-699572281901}" srcOrd="0" destOrd="0" presId="urn:microsoft.com/office/officeart/2005/8/layout/hierarchy1"/>
    <dgm:cxn modelId="{E0AFA2FF-98D9-40A3-8A75-D24B51C5310C}" type="presOf" srcId="{C02A891E-4227-4B12-AADC-B37D244150FB}" destId="{2D6CBFA5-ACFF-4498-BCC2-386EBAB4D5A9}" srcOrd="0" destOrd="0" presId="urn:microsoft.com/office/officeart/2005/8/layout/hierarchy1"/>
    <dgm:cxn modelId="{0F92AFE8-BC04-486C-81FD-5F2C9CA212D3}" type="presParOf" srcId="{F69A907E-E83D-4FD8-BE46-A4D8653387C5}" destId="{2FAFC7A4-51A5-46B1-B638-0A0C7F92C133}" srcOrd="0" destOrd="0" presId="urn:microsoft.com/office/officeart/2005/8/layout/hierarchy1"/>
    <dgm:cxn modelId="{0849224F-CBFA-43DD-8BCB-ACE1968A94C8}" type="presParOf" srcId="{2FAFC7A4-51A5-46B1-B638-0A0C7F92C133}" destId="{E9DA0435-6FCA-429C-8A35-8E99A1DCB971}" srcOrd="0" destOrd="0" presId="urn:microsoft.com/office/officeart/2005/8/layout/hierarchy1"/>
    <dgm:cxn modelId="{82922793-D960-451C-AEF1-9C1DE594438D}" type="presParOf" srcId="{E9DA0435-6FCA-429C-8A35-8E99A1DCB971}" destId="{F48D9912-97E1-41CD-895F-DB0391D04DD9}" srcOrd="0" destOrd="0" presId="urn:microsoft.com/office/officeart/2005/8/layout/hierarchy1"/>
    <dgm:cxn modelId="{543B6CAC-30DC-4D22-AD50-C39A6CDF6B1F}" type="presParOf" srcId="{E9DA0435-6FCA-429C-8A35-8E99A1DCB971}" destId="{C317FA0B-0E74-4252-9EC8-67C52BA37B2B}" srcOrd="1" destOrd="0" presId="urn:microsoft.com/office/officeart/2005/8/layout/hierarchy1"/>
    <dgm:cxn modelId="{8E191713-7791-4B86-A53D-4D8A60B7074D}" type="presParOf" srcId="{2FAFC7A4-51A5-46B1-B638-0A0C7F92C133}" destId="{195A9D8D-0A85-40FA-9F27-555EAF2EBF1F}" srcOrd="1" destOrd="0" presId="urn:microsoft.com/office/officeart/2005/8/layout/hierarchy1"/>
    <dgm:cxn modelId="{24016E0B-5BE6-427C-9E4E-FA36EEC36B66}" type="presParOf" srcId="{195A9D8D-0A85-40FA-9F27-555EAF2EBF1F}" destId="{2C7038BE-A6AD-4CAC-86D3-33E42ACBC84A}" srcOrd="0" destOrd="0" presId="urn:microsoft.com/office/officeart/2005/8/layout/hierarchy1"/>
    <dgm:cxn modelId="{9723A39F-0AEA-403D-AC65-6C0380564C3C}" type="presParOf" srcId="{195A9D8D-0A85-40FA-9F27-555EAF2EBF1F}" destId="{9ACF10B0-AB9F-42A5-AB94-4E3FBA91D8FE}" srcOrd="1" destOrd="0" presId="urn:microsoft.com/office/officeart/2005/8/layout/hierarchy1"/>
    <dgm:cxn modelId="{9A7F4362-5621-427A-A761-613DD54E7B2B}" type="presParOf" srcId="{9ACF10B0-AB9F-42A5-AB94-4E3FBA91D8FE}" destId="{19A7FDA4-C326-4668-8696-1B6C2BAEECB5}" srcOrd="0" destOrd="0" presId="urn:microsoft.com/office/officeart/2005/8/layout/hierarchy1"/>
    <dgm:cxn modelId="{15A578B9-0377-4E00-88AE-3D888675D69E}" type="presParOf" srcId="{19A7FDA4-C326-4668-8696-1B6C2BAEECB5}" destId="{F4250832-9D5E-4CC9-A534-35AAAA5E3FE9}" srcOrd="0" destOrd="0" presId="urn:microsoft.com/office/officeart/2005/8/layout/hierarchy1"/>
    <dgm:cxn modelId="{45361C70-2596-44F0-B088-057D36EDE5CA}" type="presParOf" srcId="{19A7FDA4-C326-4668-8696-1B6C2BAEECB5}" destId="{0130F9BB-1071-431C-8C38-1C04723D5C7B}" srcOrd="1" destOrd="0" presId="urn:microsoft.com/office/officeart/2005/8/layout/hierarchy1"/>
    <dgm:cxn modelId="{86F98496-1291-4E11-A9DB-A000EBD80F89}" type="presParOf" srcId="{9ACF10B0-AB9F-42A5-AB94-4E3FBA91D8FE}" destId="{B3068313-FDE5-45A7-B562-A4375D13248C}" srcOrd="1" destOrd="0" presId="urn:microsoft.com/office/officeart/2005/8/layout/hierarchy1"/>
    <dgm:cxn modelId="{6BC09C17-0C71-42A8-9FEF-0B6B59639BA2}" type="presParOf" srcId="{B3068313-FDE5-45A7-B562-A4375D13248C}" destId="{136B0B71-FD5B-470F-B1BF-819036D0C3B0}" srcOrd="0" destOrd="0" presId="urn:microsoft.com/office/officeart/2005/8/layout/hierarchy1"/>
    <dgm:cxn modelId="{F883F0A2-E644-4628-ADE7-0D2D74A06942}" type="presParOf" srcId="{B3068313-FDE5-45A7-B562-A4375D13248C}" destId="{176DEA8C-37B8-43C0-ADB2-C6C22AB1ADBB}" srcOrd="1" destOrd="0" presId="urn:microsoft.com/office/officeart/2005/8/layout/hierarchy1"/>
    <dgm:cxn modelId="{CB301B0C-E99A-448C-B9D2-656A31F04FFA}" type="presParOf" srcId="{176DEA8C-37B8-43C0-ADB2-C6C22AB1ADBB}" destId="{427DEA62-BA66-4EFD-A0A1-C612ACFD10F7}" srcOrd="0" destOrd="0" presId="urn:microsoft.com/office/officeart/2005/8/layout/hierarchy1"/>
    <dgm:cxn modelId="{BCA3DAE6-A0A4-471B-B55A-85AF9989FB8F}" type="presParOf" srcId="{427DEA62-BA66-4EFD-A0A1-C612ACFD10F7}" destId="{D9CD260F-DCD7-4B81-933E-634A19E86742}" srcOrd="0" destOrd="0" presId="urn:microsoft.com/office/officeart/2005/8/layout/hierarchy1"/>
    <dgm:cxn modelId="{96900585-3981-4547-9E73-ABA837C705EE}" type="presParOf" srcId="{427DEA62-BA66-4EFD-A0A1-C612ACFD10F7}" destId="{67D8AB8A-1198-450B-A0F3-84D10D8508C2}" srcOrd="1" destOrd="0" presId="urn:microsoft.com/office/officeart/2005/8/layout/hierarchy1"/>
    <dgm:cxn modelId="{A154609B-6DFE-415B-908F-30B4355C3CBE}" type="presParOf" srcId="{176DEA8C-37B8-43C0-ADB2-C6C22AB1ADBB}" destId="{A37C61D9-13D7-47A6-BA96-F2D425108D10}" srcOrd="1" destOrd="0" presId="urn:microsoft.com/office/officeart/2005/8/layout/hierarchy1"/>
    <dgm:cxn modelId="{BFAAB4E3-F4E2-4C9B-BF62-AC3DDA79E780}" type="presParOf" srcId="{A37C61D9-13D7-47A6-BA96-F2D425108D10}" destId="{F2201749-33F4-466D-9442-0DBCB99411E1}" srcOrd="0" destOrd="0" presId="urn:microsoft.com/office/officeart/2005/8/layout/hierarchy1"/>
    <dgm:cxn modelId="{F1B4DF04-E6DD-4284-9A15-6CF2DE5930FF}" type="presParOf" srcId="{A37C61D9-13D7-47A6-BA96-F2D425108D10}" destId="{4B3D67FD-F9FD-4702-8205-5C80B1B8D562}" srcOrd="1" destOrd="0" presId="urn:microsoft.com/office/officeart/2005/8/layout/hierarchy1"/>
    <dgm:cxn modelId="{D6DBFF91-3D70-4E67-8A4C-2E1BE506BB7B}" type="presParOf" srcId="{4B3D67FD-F9FD-4702-8205-5C80B1B8D562}" destId="{F0727D89-C6BE-4F6B-96B1-A53E54713C6B}" srcOrd="0" destOrd="0" presId="urn:microsoft.com/office/officeart/2005/8/layout/hierarchy1"/>
    <dgm:cxn modelId="{02D615DE-CD25-4DC2-B0C1-3E3D0ABFC2D8}" type="presParOf" srcId="{F0727D89-C6BE-4F6B-96B1-A53E54713C6B}" destId="{AF1793C2-9321-47A0-AE30-E9A8075E5B91}" srcOrd="0" destOrd="0" presId="urn:microsoft.com/office/officeart/2005/8/layout/hierarchy1"/>
    <dgm:cxn modelId="{D5828986-7A24-4393-B143-EFA20D1BD8CE}" type="presParOf" srcId="{F0727D89-C6BE-4F6B-96B1-A53E54713C6B}" destId="{2D6CBFA5-ACFF-4498-BCC2-386EBAB4D5A9}" srcOrd="1" destOrd="0" presId="urn:microsoft.com/office/officeart/2005/8/layout/hierarchy1"/>
    <dgm:cxn modelId="{41E09076-00BB-447D-AA5F-6973E7A4C3A2}" type="presParOf" srcId="{4B3D67FD-F9FD-4702-8205-5C80B1B8D562}" destId="{90BE81C5-9C70-46D4-A4E8-9B59BEA36776}" srcOrd="1" destOrd="0" presId="urn:microsoft.com/office/officeart/2005/8/layout/hierarchy1"/>
    <dgm:cxn modelId="{C65BB264-C0C7-4A7D-A4D4-BA934D462B10}" type="presParOf" srcId="{A37C61D9-13D7-47A6-BA96-F2D425108D10}" destId="{476C2B1C-A6DA-4D3E-8347-0FA262810EEC}" srcOrd="2" destOrd="0" presId="urn:microsoft.com/office/officeart/2005/8/layout/hierarchy1"/>
    <dgm:cxn modelId="{3F7050F5-EB2E-4CCA-8F96-E1011A641DAD}" type="presParOf" srcId="{A37C61D9-13D7-47A6-BA96-F2D425108D10}" destId="{6C82B534-BC37-4426-8C5A-4D730602E5E0}" srcOrd="3" destOrd="0" presId="urn:microsoft.com/office/officeart/2005/8/layout/hierarchy1"/>
    <dgm:cxn modelId="{A887B821-21FA-4FFC-8C5F-368D58A46AF3}" type="presParOf" srcId="{6C82B534-BC37-4426-8C5A-4D730602E5E0}" destId="{0EFCEB86-323C-4F1A-BE06-DBB5C8BACB03}" srcOrd="0" destOrd="0" presId="urn:microsoft.com/office/officeart/2005/8/layout/hierarchy1"/>
    <dgm:cxn modelId="{28C43FC3-3974-43B7-93DC-577E70CBB897}" type="presParOf" srcId="{0EFCEB86-323C-4F1A-BE06-DBB5C8BACB03}" destId="{1E88ED4A-C530-4968-8082-6F39B4702BCE}" srcOrd="0" destOrd="0" presId="urn:microsoft.com/office/officeart/2005/8/layout/hierarchy1"/>
    <dgm:cxn modelId="{95B67B22-8325-469D-B12F-9A02CA977DEB}" type="presParOf" srcId="{0EFCEB86-323C-4F1A-BE06-DBB5C8BACB03}" destId="{FF467A35-92EC-49DE-9C02-A06926739923}" srcOrd="1" destOrd="0" presId="urn:microsoft.com/office/officeart/2005/8/layout/hierarchy1"/>
    <dgm:cxn modelId="{180D6C15-6D41-4384-822F-3262A4C7E1CD}" type="presParOf" srcId="{6C82B534-BC37-4426-8C5A-4D730602E5E0}" destId="{D7FAB00C-7BCA-45D7-85DE-26797D7C4760}" srcOrd="1" destOrd="0" presId="urn:microsoft.com/office/officeart/2005/8/layout/hierarchy1"/>
    <dgm:cxn modelId="{66B78F05-9639-468E-9A2D-3780EC505714}" type="presParOf" srcId="{D7FAB00C-7BCA-45D7-85DE-26797D7C4760}" destId="{07F70BF6-794C-4559-916A-3E9C698DF6CD}" srcOrd="0" destOrd="0" presId="urn:microsoft.com/office/officeart/2005/8/layout/hierarchy1"/>
    <dgm:cxn modelId="{8F7ECE36-75EC-473D-83D0-A1FE5D16EA6A}" type="presParOf" srcId="{D7FAB00C-7BCA-45D7-85DE-26797D7C4760}" destId="{D3FD6A86-D31D-428A-B398-6E00D37E88D1}" srcOrd="1" destOrd="0" presId="urn:microsoft.com/office/officeart/2005/8/layout/hierarchy1"/>
    <dgm:cxn modelId="{3B671174-E8DC-47D2-B1B6-A56E93988C65}" type="presParOf" srcId="{D3FD6A86-D31D-428A-B398-6E00D37E88D1}" destId="{923F03FE-50D0-497B-BA7D-24795D7AB548}" srcOrd="0" destOrd="0" presId="urn:microsoft.com/office/officeart/2005/8/layout/hierarchy1"/>
    <dgm:cxn modelId="{E556DF3F-7118-4734-94F1-65E87649961C}" type="presParOf" srcId="{923F03FE-50D0-497B-BA7D-24795D7AB548}" destId="{FC84822E-3CCD-43AC-B46F-6C885156B23F}" srcOrd="0" destOrd="0" presId="urn:microsoft.com/office/officeart/2005/8/layout/hierarchy1"/>
    <dgm:cxn modelId="{806C99F2-95CC-4627-8711-BE7BF8825ABD}" type="presParOf" srcId="{923F03FE-50D0-497B-BA7D-24795D7AB548}" destId="{CF9E713A-5FE4-49C0-B9A2-30ADA2CECF62}" srcOrd="1" destOrd="0" presId="urn:microsoft.com/office/officeart/2005/8/layout/hierarchy1"/>
    <dgm:cxn modelId="{8C0BBE1D-1670-4D9B-912B-F424F004DBA5}" type="presParOf" srcId="{D3FD6A86-D31D-428A-B398-6E00D37E88D1}" destId="{969F39ED-62AC-40D8-BCEA-4575A261172A}" srcOrd="1" destOrd="0" presId="urn:microsoft.com/office/officeart/2005/8/layout/hierarchy1"/>
    <dgm:cxn modelId="{34F49A36-CE43-4E83-8378-55CE8803BEB5}" type="presParOf" srcId="{D7FAB00C-7BCA-45D7-85DE-26797D7C4760}" destId="{2FE37DAA-5CCD-4342-B5A9-488279467F96}" srcOrd="2" destOrd="0" presId="urn:microsoft.com/office/officeart/2005/8/layout/hierarchy1"/>
    <dgm:cxn modelId="{028A033C-3815-46EA-8465-7CA2A7740B00}" type="presParOf" srcId="{D7FAB00C-7BCA-45D7-85DE-26797D7C4760}" destId="{7F5D8104-AC53-41BF-A1BC-06DC487FEBE4}" srcOrd="3" destOrd="0" presId="urn:microsoft.com/office/officeart/2005/8/layout/hierarchy1"/>
    <dgm:cxn modelId="{80F5DF1C-F10C-466D-BEB1-D3183509317E}" type="presParOf" srcId="{7F5D8104-AC53-41BF-A1BC-06DC487FEBE4}" destId="{D3DC21F0-4653-453A-88A7-C95FA8C4F910}" srcOrd="0" destOrd="0" presId="urn:microsoft.com/office/officeart/2005/8/layout/hierarchy1"/>
    <dgm:cxn modelId="{4FB4E160-1B7A-4D73-94A7-F4E40C5AD3BA}" type="presParOf" srcId="{D3DC21F0-4653-453A-88A7-C95FA8C4F910}" destId="{5B366D40-9D56-4210-B64E-A232D40F4312}" srcOrd="0" destOrd="0" presId="urn:microsoft.com/office/officeart/2005/8/layout/hierarchy1"/>
    <dgm:cxn modelId="{63B5DCC2-2190-43FC-8150-3B5251AE203F}" type="presParOf" srcId="{D3DC21F0-4653-453A-88A7-C95FA8C4F910}" destId="{566AA6DC-3E3E-4D85-B7CB-ADFAB0C3F9C6}" srcOrd="1" destOrd="0" presId="urn:microsoft.com/office/officeart/2005/8/layout/hierarchy1"/>
    <dgm:cxn modelId="{3BD17563-C274-4542-A24C-B5F097DC6C77}" type="presParOf" srcId="{7F5D8104-AC53-41BF-A1BC-06DC487FEBE4}" destId="{D5D0BA59-6CBC-48A0-92F9-B943296CDF51}" srcOrd="1" destOrd="0" presId="urn:microsoft.com/office/officeart/2005/8/layout/hierarchy1"/>
    <dgm:cxn modelId="{484EAC30-D776-403E-BE35-C08D1A3A7A60}" type="presParOf" srcId="{D7FAB00C-7BCA-45D7-85DE-26797D7C4760}" destId="{C7EDE3D7-0116-4AE8-924A-8C6BAAC0C5AC}" srcOrd="4" destOrd="0" presId="urn:microsoft.com/office/officeart/2005/8/layout/hierarchy1"/>
    <dgm:cxn modelId="{55C5485C-50D9-4AFC-8B1D-FBC5FB2291A3}" type="presParOf" srcId="{D7FAB00C-7BCA-45D7-85DE-26797D7C4760}" destId="{9E557153-6D5A-4650-B1D2-0D2DBC8EDF72}" srcOrd="5" destOrd="0" presId="urn:microsoft.com/office/officeart/2005/8/layout/hierarchy1"/>
    <dgm:cxn modelId="{B3F5F103-11BB-463D-9D4F-024556DF74B2}" type="presParOf" srcId="{9E557153-6D5A-4650-B1D2-0D2DBC8EDF72}" destId="{78166063-2B22-4664-B487-C0AE36E788B1}" srcOrd="0" destOrd="0" presId="urn:microsoft.com/office/officeart/2005/8/layout/hierarchy1"/>
    <dgm:cxn modelId="{80D109FB-173F-4F8F-887F-5FE12F1941CB}" type="presParOf" srcId="{78166063-2B22-4664-B487-C0AE36E788B1}" destId="{15508C68-6F10-4988-815B-32F0BEBE64B4}" srcOrd="0" destOrd="0" presId="urn:microsoft.com/office/officeart/2005/8/layout/hierarchy1"/>
    <dgm:cxn modelId="{C39CAD3C-0B19-498C-8AA8-C6986A07EC1E}" type="presParOf" srcId="{78166063-2B22-4664-B487-C0AE36E788B1}" destId="{2054AE68-A93C-422B-A7B1-09562A9AC95B}" srcOrd="1" destOrd="0" presId="urn:microsoft.com/office/officeart/2005/8/layout/hierarchy1"/>
    <dgm:cxn modelId="{F71D67A8-3034-4673-BEC6-C69903F289FA}" type="presParOf" srcId="{9E557153-6D5A-4650-B1D2-0D2DBC8EDF72}" destId="{1856E2E2-313C-4233-A4E0-097C6280CFF0}" srcOrd="1" destOrd="0" presId="urn:microsoft.com/office/officeart/2005/8/layout/hierarchy1"/>
    <dgm:cxn modelId="{EF1E1EF8-17BE-4EF1-8307-7BB6097C16EB}" type="presParOf" srcId="{195A9D8D-0A85-40FA-9F27-555EAF2EBF1F}" destId="{0C56D804-C568-497E-8777-FB989985D42A}" srcOrd="2" destOrd="0" presId="urn:microsoft.com/office/officeart/2005/8/layout/hierarchy1"/>
    <dgm:cxn modelId="{BBA044C0-6AFF-402C-A1A1-4B3A3C1DBFC4}" type="presParOf" srcId="{195A9D8D-0A85-40FA-9F27-555EAF2EBF1F}" destId="{3B737641-91AE-456E-A822-CDF240EB8C0D}" srcOrd="3" destOrd="0" presId="urn:microsoft.com/office/officeart/2005/8/layout/hierarchy1"/>
    <dgm:cxn modelId="{98E0FB92-57FD-45FB-B216-DB13985BDE31}" type="presParOf" srcId="{3B737641-91AE-456E-A822-CDF240EB8C0D}" destId="{74A782E0-2C52-4E45-9037-68142B737E26}" srcOrd="0" destOrd="0" presId="urn:microsoft.com/office/officeart/2005/8/layout/hierarchy1"/>
    <dgm:cxn modelId="{7641A35C-301B-41E9-B09C-78F7AFB57D3B}" type="presParOf" srcId="{74A782E0-2C52-4E45-9037-68142B737E26}" destId="{2C248AE3-0795-4B5D-8E44-68FF3F47BA5E}" srcOrd="0" destOrd="0" presId="urn:microsoft.com/office/officeart/2005/8/layout/hierarchy1"/>
    <dgm:cxn modelId="{D4123DCB-99EC-4C0C-B25B-3EB5DAB5E988}" type="presParOf" srcId="{74A782E0-2C52-4E45-9037-68142B737E26}" destId="{E5C49829-BBDB-4165-B9F8-36CA136270B3}" srcOrd="1" destOrd="0" presId="urn:microsoft.com/office/officeart/2005/8/layout/hierarchy1"/>
    <dgm:cxn modelId="{9802D54F-F2EB-48C3-9D16-44D29F8977CA}" type="presParOf" srcId="{3B737641-91AE-456E-A822-CDF240EB8C0D}" destId="{4B5DB3E1-E46D-4E12-9359-9EFB7F68DCDE}" srcOrd="1" destOrd="0" presId="urn:microsoft.com/office/officeart/2005/8/layout/hierarchy1"/>
    <dgm:cxn modelId="{32E12B29-BD6A-4213-8364-48384A0CF49B}" type="presParOf" srcId="{195A9D8D-0A85-40FA-9F27-555EAF2EBF1F}" destId="{08432355-EB74-42BD-8411-74D5E3B0D7D0}" srcOrd="4" destOrd="0" presId="urn:microsoft.com/office/officeart/2005/8/layout/hierarchy1"/>
    <dgm:cxn modelId="{2B067B35-318F-4128-BF6C-5034943DE70A}" type="presParOf" srcId="{195A9D8D-0A85-40FA-9F27-555EAF2EBF1F}" destId="{975973F3-F71C-4FF1-B35E-64AE410B2BB1}" srcOrd="5" destOrd="0" presId="urn:microsoft.com/office/officeart/2005/8/layout/hierarchy1"/>
    <dgm:cxn modelId="{06631FC3-6A9C-4637-8E9C-34408AB65EEC}" type="presParOf" srcId="{975973F3-F71C-4FF1-B35E-64AE410B2BB1}" destId="{E8E1CB61-A907-4490-8293-91B3428839BC}" srcOrd="0" destOrd="0" presId="urn:microsoft.com/office/officeart/2005/8/layout/hierarchy1"/>
    <dgm:cxn modelId="{AD8D159E-7319-4020-931C-A9635D803E9E}" type="presParOf" srcId="{E8E1CB61-A907-4490-8293-91B3428839BC}" destId="{69C60EE5-7958-4551-AA5D-9514C15E595D}" srcOrd="0" destOrd="0" presId="urn:microsoft.com/office/officeart/2005/8/layout/hierarchy1"/>
    <dgm:cxn modelId="{496FEE39-FFE3-46F9-BF0D-3B4B082BE9CC}" type="presParOf" srcId="{E8E1CB61-A907-4490-8293-91B3428839BC}" destId="{E51F8CDC-80A8-4188-B9AB-9B47F1D84CA9}" srcOrd="1" destOrd="0" presId="urn:microsoft.com/office/officeart/2005/8/layout/hierarchy1"/>
    <dgm:cxn modelId="{EABDB41C-43BF-4698-BB1E-BF596D3FC1A5}" type="presParOf" srcId="{975973F3-F71C-4FF1-B35E-64AE410B2BB1}" destId="{16191679-6F74-489A-A86F-6DBD4A0A9072}" srcOrd="1" destOrd="0" presId="urn:microsoft.com/office/officeart/2005/8/layout/hierarchy1"/>
    <dgm:cxn modelId="{66AF5A1D-FF0A-400B-A16D-6EB11BFD5FA0}" type="presParOf" srcId="{16191679-6F74-489A-A86F-6DBD4A0A9072}" destId="{966010C9-7DAE-41AE-985B-FD66E0497CAA}" srcOrd="0" destOrd="0" presId="urn:microsoft.com/office/officeart/2005/8/layout/hierarchy1"/>
    <dgm:cxn modelId="{D4EE454B-D68E-42B1-89F2-9E6FA5620A20}" type="presParOf" srcId="{16191679-6F74-489A-A86F-6DBD4A0A9072}" destId="{A766A43F-6A5C-47B0-867A-3A8A524C615F}" srcOrd="1" destOrd="0" presId="urn:microsoft.com/office/officeart/2005/8/layout/hierarchy1"/>
    <dgm:cxn modelId="{F7BEB114-E249-4EB1-9007-6BD3B15CF1CE}" type="presParOf" srcId="{A766A43F-6A5C-47B0-867A-3A8A524C615F}" destId="{8E442F6D-F036-4CD1-86AD-07E07103DE3D}" srcOrd="0" destOrd="0" presId="urn:microsoft.com/office/officeart/2005/8/layout/hierarchy1"/>
    <dgm:cxn modelId="{859BA10C-7C1F-41C0-A14E-825236D234D7}" type="presParOf" srcId="{8E442F6D-F036-4CD1-86AD-07E07103DE3D}" destId="{9DC1A6CE-1283-4822-B158-B5E2E2A0666F}" srcOrd="0" destOrd="0" presId="urn:microsoft.com/office/officeart/2005/8/layout/hierarchy1"/>
    <dgm:cxn modelId="{439E8E29-27BD-47CC-AC42-3BBE64284CD0}" type="presParOf" srcId="{8E442F6D-F036-4CD1-86AD-07E07103DE3D}" destId="{737240E9-E972-493B-BA57-699572281901}" srcOrd="1" destOrd="0" presId="urn:microsoft.com/office/officeart/2005/8/layout/hierarchy1"/>
    <dgm:cxn modelId="{F1B970A7-2A32-42E4-84D2-0FD2D035C073}" type="presParOf" srcId="{A766A43F-6A5C-47B0-867A-3A8A524C615F}" destId="{6BA9CE95-C285-4F28-A447-E0B1474F29B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10C9-7DAE-41AE-985B-FD66E0497CAA}">
      <dsp:nvSpPr>
        <dsp:cNvPr id="0" name=""/>
        <dsp:cNvSpPr/>
      </dsp:nvSpPr>
      <dsp:spPr>
        <a:xfrm>
          <a:off x="11104060" y="1923341"/>
          <a:ext cx="91440" cy="396568"/>
        </a:xfrm>
        <a:custGeom>
          <a:avLst/>
          <a:gdLst/>
          <a:ahLst/>
          <a:cxnLst/>
          <a:rect l="0" t="0" r="0" b="0"/>
          <a:pathLst>
            <a:path>
              <a:moveTo>
                <a:pt x="47626" y="0"/>
              </a:moveTo>
              <a:lnTo>
                <a:pt x="47626" y="282651"/>
              </a:lnTo>
              <a:lnTo>
                <a:pt x="45720" y="282651"/>
              </a:lnTo>
              <a:lnTo>
                <a:pt x="45720" y="396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32355-EB74-42BD-8411-74D5E3B0D7D0}">
      <dsp:nvSpPr>
        <dsp:cNvPr id="0" name=""/>
        <dsp:cNvSpPr/>
      </dsp:nvSpPr>
      <dsp:spPr>
        <a:xfrm>
          <a:off x="8571957" y="784852"/>
          <a:ext cx="2579729" cy="357635"/>
        </a:xfrm>
        <a:custGeom>
          <a:avLst/>
          <a:gdLst/>
          <a:ahLst/>
          <a:cxnLst/>
          <a:rect l="0" t="0" r="0" b="0"/>
          <a:pathLst>
            <a:path>
              <a:moveTo>
                <a:pt x="0" y="0"/>
              </a:moveTo>
              <a:lnTo>
                <a:pt x="0" y="243717"/>
              </a:lnTo>
              <a:lnTo>
                <a:pt x="2579729" y="243717"/>
              </a:lnTo>
              <a:lnTo>
                <a:pt x="2579729" y="3576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56D804-C568-497E-8777-FB989985D42A}">
      <dsp:nvSpPr>
        <dsp:cNvPr id="0" name=""/>
        <dsp:cNvSpPr/>
      </dsp:nvSpPr>
      <dsp:spPr>
        <a:xfrm>
          <a:off x="8571957" y="784852"/>
          <a:ext cx="162509" cy="357635"/>
        </a:xfrm>
        <a:custGeom>
          <a:avLst/>
          <a:gdLst/>
          <a:ahLst/>
          <a:cxnLst/>
          <a:rect l="0" t="0" r="0" b="0"/>
          <a:pathLst>
            <a:path>
              <a:moveTo>
                <a:pt x="0" y="0"/>
              </a:moveTo>
              <a:lnTo>
                <a:pt x="0" y="243717"/>
              </a:lnTo>
              <a:lnTo>
                <a:pt x="162509" y="243717"/>
              </a:lnTo>
              <a:lnTo>
                <a:pt x="162509" y="3576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EDE3D7-0116-4AE8-924A-8C6BAAC0C5AC}">
      <dsp:nvSpPr>
        <dsp:cNvPr id="0" name=""/>
        <dsp:cNvSpPr/>
      </dsp:nvSpPr>
      <dsp:spPr>
        <a:xfrm>
          <a:off x="7227712" y="4200319"/>
          <a:ext cx="1502956" cy="357635"/>
        </a:xfrm>
        <a:custGeom>
          <a:avLst/>
          <a:gdLst/>
          <a:ahLst/>
          <a:cxnLst/>
          <a:rect l="0" t="0" r="0" b="0"/>
          <a:pathLst>
            <a:path>
              <a:moveTo>
                <a:pt x="0" y="0"/>
              </a:moveTo>
              <a:lnTo>
                <a:pt x="0" y="243717"/>
              </a:lnTo>
              <a:lnTo>
                <a:pt x="1502956" y="243717"/>
              </a:lnTo>
              <a:lnTo>
                <a:pt x="1502956"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37DAA-5CCD-4342-B5A9-488279467F96}">
      <dsp:nvSpPr>
        <dsp:cNvPr id="0" name=""/>
        <dsp:cNvSpPr/>
      </dsp:nvSpPr>
      <dsp:spPr>
        <a:xfrm>
          <a:off x="7181992" y="4200319"/>
          <a:ext cx="91440" cy="357635"/>
        </a:xfrm>
        <a:custGeom>
          <a:avLst/>
          <a:gdLst/>
          <a:ahLst/>
          <a:cxnLst/>
          <a:rect l="0" t="0" r="0" b="0"/>
          <a:pathLst>
            <a:path>
              <a:moveTo>
                <a:pt x="45720" y="0"/>
              </a:moveTo>
              <a:lnTo>
                <a:pt x="45720"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70BF6-794C-4559-916A-3E9C698DF6CD}">
      <dsp:nvSpPr>
        <dsp:cNvPr id="0" name=""/>
        <dsp:cNvSpPr/>
      </dsp:nvSpPr>
      <dsp:spPr>
        <a:xfrm>
          <a:off x="5724756" y="4200319"/>
          <a:ext cx="1502956" cy="357635"/>
        </a:xfrm>
        <a:custGeom>
          <a:avLst/>
          <a:gdLst/>
          <a:ahLst/>
          <a:cxnLst/>
          <a:rect l="0" t="0" r="0" b="0"/>
          <a:pathLst>
            <a:path>
              <a:moveTo>
                <a:pt x="1502956" y="0"/>
              </a:moveTo>
              <a:lnTo>
                <a:pt x="1502956" y="243717"/>
              </a:lnTo>
              <a:lnTo>
                <a:pt x="0" y="243717"/>
              </a:lnTo>
              <a:lnTo>
                <a:pt x="0"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C2B1C-A6DA-4D3E-8347-0FA262810EEC}">
      <dsp:nvSpPr>
        <dsp:cNvPr id="0" name=""/>
        <dsp:cNvSpPr/>
      </dsp:nvSpPr>
      <dsp:spPr>
        <a:xfrm>
          <a:off x="6339610" y="3061830"/>
          <a:ext cx="888102" cy="357635"/>
        </a:xfrm>
        <a:custGeom>
          <a:avLst/>
          <a:gdLst/>
          <a:ahLst/>
          <a:cxnLst/>
          <a:rect l="0" t="0" r="0" b="0"/>
          <a:pathLst>
            <a:path>
              <a:moveTo>
                <a:pt x="0" y="0"/>
              </a:moveTo>
              <a:lnTo>
                <a:pt x="0" y="243717"/>
              </a:lnTo>
              <a:lnTo>
                <a:pt x="888102" y="243717"/>
              </a:lnTo>
              <a:lnTo>
                <a:pt x="888102"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01749-33F4-466D-9442-0DBCB99411E1}">
      <dsp:nvSpPr>
        <dsp:cNvPr id="0" name=""/>
        <dsp:cNvSpPr/>
      </dsp:nvSpPr>
      <dsp:spPr>
        <a:xfrm>
          <a:off x="5588132" y="3061830"/>
          <a:ext cx="751478" cy="357635"/>
        </a:xfrm>
        <a:custGeom>
          <a:avLst/>
          <a:gdLst/>
          <a:ahLst/>
          <a:cxnLst/>
          <a:rect l="0" t="0" r="0" b="0"/>
          <a:pathLst>
            <a:path>
              <a:moveTo>
                <a:pt x="751478" y="0"/>
              </a:moveTo>
              <a:lnTo>
                <a:pt x="751478" y="243717"/>
              </a:lnTo>
              <a:lnTo>
                <a:pt x="0" y="243717"/>
              </a:lnTo>
              <a:lnTo>
                <a:pt x="0"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6B0B71-FD5B-470F-B1BF-819036D0C3B0}">
      <dsp:nvSpPr>
        <dsp:cNvPr id="0" name=""/>
        <dsp:cNvSpPr/>
      </dsp:nvSpPr>
      <dsp:spPr>
        <a:xfrm>
          <a:off x="6293890" y="1923341"/>
          <a:ext cx="91440" cy="357635"/>
        </a:xfrm>
        <a:custGeom>
          <a:avLst/>
          <a:gdLst/>
          <a:ahLst/>
          <a:cxnLst/>
          <a:rect l="0" t="0" r="0" b="0"/>
          <a:pathLst>
            <a:path>
              <a:moveTo>
                <a:pt x="45720" y="0"/>
              </a:moveTo>
              <a:lnTo>
                <a:pt x="45720" y="3576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7038BE-A6AD-4CAC-86D3-33E42ACBC84A}">
      <dsp:nvSpPr>
        <dsp:cNvPr id="0" name=""/>
        <dsp:cNvSpPr/>
      </dsp:nvSpPr>
      <dsp:spPr>
        <a:xfrm>
          <a:off x="6339610" y="784852"/>
          <a:ext cx="2232347" cy="357635"/>
        </a:xfrm>
        <a:custGeom>
          <a:avLst/>
          <a:gdLst/>
          <a:ahLst/>
          <a:cxnLst/>
          <a:rect l="0" t="0" r="0" b="0"/>
          <a:pathLst>
            <a:path>
              <a:moveTo>
                <a:pt x="2232347" y="0"/>
              </a:moveTo>
              <a:lnTo>
                <a:pt x="2232347" y="243717"/>
              </a:lnTo>
              <a:lnTo>
                <a:pt x="0" y="243717"/>
              </a:lnTo>
              <a:lnTo>
                <a:pt x="0" y="3576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8D9912-97E1-41CD-895F-DB0391D04DD9}">
      <dsp:nvSpPr>
        <dsp:cNvPr id="0" name=""/>
        <dsp:cNvSpPr/>
      </dsp:nvSpPr>
      <dsp:spPr>
        <a:xfrm>
          <a:off x="7957111" y="3998"/>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317FA0B-0E74-4252-9EC8-67C52BA37B2B}">
      <dsp:nvSpPr>
        <dsp:cNvPr id="0" name=""/>
        <dsp:cNvSpPr/>
      </dsp:nvSpPr>
      <dsp:spPr>
        <a:xfrm>
          <a:off x="8093744" y="133798"/>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Machine learning</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8116614" y="156668"/>
        <a:ext cx="1183951" cy="735113"/>
      </dsp:txXfrm>
    </dsp:sp>
    <dsp:sp modelId="{F4250832-9D5E-4CC9-A534-35AAAA5E3FE9}">
      <dsp:nvSpPr>
        <dsp:cNvPr id="0" name=""/>
        <dsp:cNvSpPr/>
      </dsp:nvSpPr>
      <dsp:spPr>
        <a:xfrm>
          <a:off x="5411353" y="1142487"/>
          <a:ext cx="1856514"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30F9BB-1071-431C-8C38-1C04723D5C7B}">
      <dsp:nvSpPr>
        <dsp:cNvPr id="0" name=""/>
        <dsp:cNvSpPr/>
      </dsp:nvSpPr>
      <dsp:spPr>
        <a:xfrm>
          <a:off x="5547985" y="1272288"/>
          <a:ext cx="1856514"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Supervised learning</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5570855" y="1295158"/>
        <a:ext cx="1810774" cy="735113"/>
      </dsp:txXfrm>
    </dsp:sp>
    <dsp:sp modelId="{D9CD260F-DCD7-4B81-933E-634A19E86742}">
      <dsp:nvSpPr>
        <dsp:cNvPr id="0" name=""/>
        <dsp:cNvSpPr/>
      </dsp:nvSpPr>
      <dsp:spPr>
        <a:xfrm>
          <a:off x="5431230" y="2280976"/>
          <a:ext cx="1816758"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7D8AB8A-1198-450B-A0F3-84D10D8508C2}">
      <dsp:nvSpPr>
        <dsp:cNvPr id="0" name=""/>
        <dsp:cNvSpPr/>
      </dsp:nvSpPr>
      <dsp:spPr>
        <a:xfrm>
          <a:off x="5567863" y="2410777"/>
          <a:ext cx="1816758"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Classification</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5590733" y="2433647"/>
        <a:ext cx="1771018" cy="735113"/>
      </dsp:txXfrm>
    </dsp:sp>
    <dsp:sp modelId="{AF1793C2-9321-47A0-AE30-E9A8075E5B91}">
      <dsp:nvSpPr>
        <dsp:cNvPr id="0" name=""/>
        <dsp:cNvSpPr/>
      </dsp:nvSpPr>
      <dsp:spPr>
        <a:xfrm>
          <a:off x="4836661" y="3419465"/>
          <a:ext cx="150294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D6CBFA5-ACFF-4498-BCC2-386EBAB4D5A9}">
      <dsp:nvSpPr>
        <dsp:cNvPr id="0" name=""/>
        <dsp:cNvSpPr/>
      </dsp:nvSpPr>
      <dsp:spPr>
        <a:xfrm>
          <a:off x="4973293" y="3549266"/>
          <a:ext cx="150294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Single algorithms:</a:t>
          </a:r>
        </a:p>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SVM,DT,NN</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4996163" y="3572136"/>
        <a:ext cx="1457201" cy="735113"/>
      </dsp:txXfrm>
    </dsp:sp>
    <dsp:sp modelId="{1E88ED4A-C530-4968-8082-6F39B4702BCE}">
      <dsp:nvSpPr>
        <dsp:cNvPr id="0" name=""/>
        <dsp:cNvSpPr/>
      </dsp:nvSpPr>
      <dsp:spPr>
        <a:xfrm>
          <a:off x="6612867" y="3419465"/>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F467A35-92EC-49DE-9C02-A06926739923}">
      <dsp:nvSpPr>
        <dsp:cNvPr id="0" name=""/>
        <dsp:cNvSpPr/>
      </dsp:nvSpPr>
      <dsp:spPr>
        <a:xfrm>
          <a:off x="6749499" y="3549266"/>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Ensemble algorithms</a:t>
          </a:r>
        </a:p>
      </dsp:txBody>
      <dsp:txXfrm>
        <a:off x="6772369" y="3572136"/>
        <a:ext cx="1183951" cy="735113"/>
      </dsp:txXfrm>
    </dsp:sp>
    <dsp:sp modelId="{FC84822E-3CCD-43AC-B46F-6C885156B23F}">
      <dsp:nvSpPr>
        <dsp:cNvPr id="0" name=""/>
        <dsp:cNvSpPr/>
      </dsp:nvSpPr>
      <dsp:spPr>
        <a:xfrm>
          <a:off x="5109911" y="4557955"/>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F9E713A-5FE4-49C0-B9A2-30ADA2CECF62}">
      <dsp:nvSpPr>
        <dsp:cNvPr id="0" name=""/>
        <dsp:cNvSpPr/>
      </dsp:nvSpPr>
      <dsp:spPr>
        <a:xfrm>
          <a:off x="5246543" y="4687755"/>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1" kern="1200" baseline="0" dirty="0">
              <a:latin typeface="Times New Roman" panose="02020603050405020304" pitchFamily="18" charset="0"/>
              <a:ea typeface="微软雅黑" panose="020B0503020204020204" pitchFamily="34" charset="-122"/>
              <a:sym typeface="Times New Roman" panose="02020603050405020304" pitchFamily="18" charset="0"/>
            </a:rPr>
            <a:t>Boosting</a:t>
          </a:r>
          <a:endParaRPr lang="zh-CN" altLang="en-US" sz="1400" b="1"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5269413" y="4710625"/>
        <a:ext cx="1183951" cy="735113"/>
      </dsp:txXfrm>
    </dsp:sp>
    <dsp:sp modelId="{5B366D40-9D56-4210-B64E-A232D40F4312}">
      <dsp:nvSpPr>
        <dsp:cNvPr id="0" name=""/>
        <dsp:cNvSpPr/>
      </dsp:nvSpPr>
      <dsp:spPr>
        <a:xfrm>
          <a:off x="6612867" y="4557955"/>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66AA6DC-3E3E-4D85-B7CB-ADFAB0C3F9C6}">
      <dsp:nvSpPr>
        <dsp:cNvPr id="0" name=""/>
        <dsp:cNvSpPr/>
      </dsp:nvSpPr>
      <dsp:spPr>
        <a:xfrm>
          <a:off x="6749499" y="4687755"/>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1" kern="1200" baseline="0" dirty="0">
              <a:latin typeface="Times New Roman" panose="02020603050405020304" pitchFamily="18" charset="0"/>
              <a:ea typeface="微软雅黑" panose="020B0503020204020204" pitchFamily="34" charset="-122"/>
              <a:sym typeface="Times New Roman" panose="02020603050405020304" pitchFamily="18" charset="0"/>
            </a:rPr>
            <a:t>Bagging</a:t>
          </a:r>
        </a:p>
      </dsp:txBody>
      <dsp:txXfrm>
        <a:off x="6772369" y="4710625"/>
        <a:ext cx="1183951" cy="735113"/>
      </dsp:txXfrm>
    </dsp:sp>
    <dsp:sp modelId="{15508C68-6F10-4988-815B-32F0BEBE64B4}">
      <dsp:nvSpPr>
        <dsp:cNvPr id="0" name=""/>
        <dsp:cNvSpPr/>
      </dsp:nvSpPr>
      <dsp:spPr>
        <a:xfrm>
          <a:off x="8115823" y="4557955"/>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054AE68-A93C-422B-A7B1-09562A9AC95B}">
      <dsp:nvSpPr>
        <dsp:cNvPr id="0" name=""/>
        <dsp:cNvSpPr/>
      </dsp:nvSpPr>
      <dsp:spPr>
        <a:xfrm>
          <a:off x="8252455" y="4687755"/>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1" kern="1200" baseline="0" dirty="0">
              <a:latin typeface="Times New Roman" panose="02020603050405020304" pitchFamily="18" charset="0"/>
              <a:ea typeface="微软雅黑" panose="020B0503020204020204" pitchFamily="34" charset="-122"/>
              <a:sym typeface="Times New Roman" panose="02020603050405020304" pitchFamily="18" charset="0"/>
            </a:rPr>
            <a:t>Stacking</a:t>
          </a:r>
        </a:p>
      </dsp:txBody>
      <dsp:txXfrm>
        <a:off x="8275325" y="4710625"/>
        <a:ext cx="1183951" cy="735113"/>
      </dsp:txXfrm>
    </dsp:sp>
    <dsp:sp modelId="{2C248AE3-0795-4B5D-8E44-68FF3F47BA5E}">
      <dsp:nvSpPr>
        <dsp:cNvPr id="0" name=""/>
        <dsp:cNvSpPr/>
      </dsp:nvSpPr>
      <dsp:spPr>
        <a:xfrm>
          <a:off x="7541131" y="1142487"/>
          <a:ext cx="2386670"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5C49829-BBDB-4165-B9F8-36CA136270B3}">
      <dsp:nvSpPr>
        <dsp:cNvPr id="0" name=""/>
        <dsp:cNvSpPr/>
      </dsp:nvSpPr>
      <dsp:spPr>
        <a:xfrm>
          <a:off x="7677764" y="1272288"/>
          <a:ext cx="2386670"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Semi-supervised learning</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a:p>
          <a:pPr lvl="0" algn="ctr" defTabSz="933450">
            <a:lnSpc>
              <a:spcPct val="90000"/>
            </a:lnSpc>
            <a:spcBef>
              <a:spcPct val="0"/>
            </a:spcBef>
            <a:spcAft>
              <a:spcPct val="35000"/>
            </a:spcAft>
            <a:buNone/>
          </a:pP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7700634" y="1295158"/>
        <a:ext cx="2340930" cy="735113"/>
      </dsp:txXfrm>
    </dsp:sp>
    <dsp:sp modelId="{69C60EE5-7958-4551-AA5D-9514C15E595D}">
      <dsp:nvSpPr>
        <dsp:cNvPr id="0" name=""/>
        <dsp:cNvSpPr/>
      </dsp:nvSpPr>
      <dsp:spPr>
        <a:xfrm>
          <a:off x="10385939" y="1142487"/>
          <a:ext cx="1531494"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51F8CDC-80A8-4188-B9AB-9B47F1D84CA9}">
      <dsp:nvSpPr>
        <dsp:cNvPr id="0" name=""/>
        <dsp:cNvSpPr/>
      </dsp:nvSpPr>
      <dsp:spPr>
        <a:xfrm>
          <a:off x="10522571" y="1272288"/>
          <a:ext cx="1531494"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Unsupervised learning</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10545441" y="1295158"/>
        <a:ext cx="1485754" cy="735113"/>
      </dsp:txXfrm>
    </dsp:sp>
    <dsp:sp modelId="{9DC1A6CE-1283-4822-B158-B5E2E2A0666F}">
      <dsp:nvSpPr>
        <dsp:cNvPr id="0" name=""/>
        <dsp:cNvSpPr/>
      </dsp:nvSpPr>
      <dsp:spPr>
        <a:xfrm>
          <a:off x="10534934" y="2319910"/>
          <a:ext cx="1229691" cy="78085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37240E9-E972-493B-BA57-699572281901}">
      <dsp:nvSpPr>
        <dsp:cNvPr id="0" name=""/>
        <dsp:cNvSpPr/>
      </dsp:nvSpPr>
      <dsp:spPr>
        <a:xfrm>
          <a:off x="10671567" y="2449710"/>
          <a:ext cx="1229691" cy="78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baseline="0" dirty="0">
              <a:latin typeface="Times New Roman" panose="02020603050405020304" pitchFamily="18" charset="0"/>
              <a:ea typeface="微软雅黑" panose="020B0503020204020204" pitchFamily="34" charset="-122"/>
              <a:sym typeface="Times New Roman" panose="02020603050405020304" pitchFamily="18" charset="0"/>
            </a:rPr>
            <a:t>Clustering</a:t>
          </a:r>
          <a:endParaRPr lang="zh-CN" altLang="en-US" sz="1400" kern="1200" baseline="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10694437" y="2472580"/>
        <a:ext cx="1183951" cy="7351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3721A0-1885-4C27-A77D-D0F848549FC0}" type="datetimeFigureOut">
              <a:rPr lang="zh-CN" altLang="en-US" smtClean="0"/>
              <a:t>2022/2/22</a:t>
            </a:fld>
            <a:endParaRPr lang="zh-CN" altLang="en-US"/>
          </a:p>
        </p:txBody>
      </p:sp>
      <p:sp>
        <p:nvSpPr>
          <p:cNvPr id="4" name="幻灯片图像占位符 3"/>
          <p:cNvSpPr>
            <a:spLocks noGrp="1" noRot="1" noChangeAspect="1"/>
          </p:cNvSpPr>
          <p:nvPr>
            <p:ph type="sldImg" idx="2"/>
          </p:nvPr>
        </p:nvSpPr>
        <p:spPr>
          <a:xfrm>
            <a:off x="1052736" y="684213"/>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D62BF8-D29B-4EDA-8B2A-F5CB3CB8F5E0}" type="slidenum">
              <a:rPr lang="zh-CN" altLang="en-US" smtClean="0"/>
              <a:t>‹#›</a:t>
            </a:fld>
            <a:endParaRPr lang="zh-CN" altLang="en-US"/>
          </a:p>
        </p:txBody>
      </p:sp>
    </p:spTree>
    <p:extLst>
      <p:ext uri="{BB962C8B-B14F-4D97-AF65-F5344CB8AC3E}">
        <p14:creationId xmlns:p14="http://schemas.microsoft.com/office/powerpoint/2010/main" val="172189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错误率为</a:t>
            </a:r>
            <a:r>
              <a:rPr lang="en-US" altLang="zh-CN" dirty="0"/>
              <a:t>0.4</a:t>
            </a:r>
          </a:p>
          <a:p>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15</a:t>
            </a:fld>
            <a:endParaRPr lang="zh-CN" altLang="en-US"/>
          </a:p>
        </p:txBody>
      </p:sp>
    </p:spTree>
    <p:extLst>
      <p:ext uri="{BB962C8B-B14F-4D97-AF65-F5344CB8AC3E}">
        <p14:creationId xmlns:p14="http://schemas.microsoft.com/office/powerpoint/2010/main" val="231173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330600F-6219-4FB5-BE64-028F21EA1703}" type="slidenum">
              <a:rPr lang="zh-CN" altLang="en-US"/>
              <a:pPr>
                <a:spcBef>
                  <a:spcPct val="0"/>
                </a:spcBef>
              </a:pPr>
              <a:t>35</a:t>
            </a:fld>
            <a:endParaRPr lang="en-US" altLang="zh-CN"/>
          </a:p>
        </p:txBody>
      </p:sp>
      <p:sp>
        <p:nvSpPr>
          <p:cNvPr id="177155" name="Rectangle 2"/>
          <p:cNvSpPr>
            <a:spLocks noGrp="1" noRot="1" noChangeAspect="1" noChangeArrowheads="1" noTextEdit="1"/>
          </p:cNvSpPr>
          <p:nvPr>
            <p:ph type="sldImg"/>
          </p:nvPr>
        </p:nvSpPr>
        <p:spPr>
          <a:xfrm>
            <a:off x="1052513" y="684213"/>
            <a:ext cx="4572000" cy="3429000"/>
          </a:xfrm>
          <a:ln/>
        </p:spPr>
      </p:sp>
      <p:sp>
        <p:nvSpPr>
          <p:cNvPr id="177156"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4F5344F-712A-4DBD-9921-5B349A43E171}" type="slidenum">
              <a:rPr lang="zh-CN" altLang="en-US"/>
              <a:pPr>
                <a:spcBef>
                  <a:spcPct val="0"/>
                </a:spcBef>
              </a:pPr>
              <a:t>36</a:t>
            </a:fld>
            <a:endParaRPr lang="en-US" altLang="zh-CN"/>
          </a:p>
        </p:txBody>
      </p:sp>
      <p:sp>
        <p:nvSpPr>
          <p:cNvPr id="178179" name="Rectangle 2"/>
          <p:cNvSpPr>
            <a:spLocks noGrp="1" noRot="1" noChangeAspect="1" noChangeArrowheads="1" noTextEdit="1"/>
          </p:cNvSpPr>
          <p:nvPr>
            <p:ph type="sldImg"/>
          </p:nvPr>
        </p:nvSpPr>
        <p:spPr>
          <a:xfrm>
            <a:off x="1052513" y="684213"/>
            <a:ext cx="4572000" cy="3429000"/>
          </a:xfrm>
          <a:ln/>
        </p:spPr>
      </p:sp>
      <p:sp>
        <p:nvSpPr>
          <p:cNvPr id="178180"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04A4ADE-B395-4AFE-9EE1-FA98AAC47F84}" type="slidenum">
              <a:rPr lang="zh-CN" altLang="en-US"/>
              <a:pPr>
                <a:spcBef>
                  <a:spcPct val="0"/>
                </a:spcBef>
              </a:pPr>
              <a:t>37</a:t>
            </a:fld>
            <a:endParaRPr lang="en-US" altLang="zh-CN"/>
          </a:p>
        </p:txBody>
      </p:sp>
      <p:sp>
        <p:nvSpPr>
          <p:cNvPr id="179203" name="Rectangle 2"/>
          <p:cNvSpPr>
            <a:spLocks noGrp="1" noRot="1" noChangeAspect="1" noChangeArrowheads="1" noTextEdit="1"/>
          </p:cNvSpPr>
          <p:nvPr>
            <p:ph type="sldImg"/>
          </p:nvPr>
        </p:nvSpPr>
        <p:spPr>
          <a:xfrm>
            <a:off x="1052513" y="684213"/>
            <a:ext cx="4572000" cy="3429000"/>
          </a:xfrm>
          <a:ln/>
        </p:spPr>
      </p:sp>
      <p:sp>
        <p:nvSpPr>
          <p:cNvPr id="179204"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通过改变样本分布，使得分类器不断增加对分错样本的重视程度，即他们的权重</a:t>
            </a:r>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49</a:t>
            </a:fld>
            <a:endParaRPr lang="zh-CN" altLang="en-US"/>
          </a:p>
        </p:txBody>
      </p:sp>
    </p:spTree>
    <p:extLst>
      <p:ext uri="{BB962C8B-B14F-4D97-AF65-F5344CB8AC3E}">
        <p14:creationId xmlns:p14="http://schemas.microsoft.com/office/powerpoint/2010/main" val="368140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还有一个分错</a:t>
            </a:r>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54</a:t>
            </a:fld>
            <a:endParaRPr lang="zh-CN" altLang="en-US"/>
          </a:p>
        </p:txBody>
      </p:sp>
    </p:spTree>
    <p:extLst>
      <p:ext uri="{BB962C8B-B14F-4D97-AF65-F5344CB8AC3E}">
        <p14:creationId xmlns:p14="http://schemas.microsoft.com/office/powerpoint/2010/main" val="112557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还有一个分错</a:t>
            </a:r>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55</a:t>
            </a:fld>
            <a:endParaRPr lang="zh-CN" altLang="en-US"/>
          </a:p>
        </p:txBody>
      </p:sp>
    </p:spTree>
    <p:extLst>
      <p:ext uri="{BB962C8B-B14F-4D97-AF65-F5344CB8AC3E}">
        <p14:creationId xmlns:p14="http://schemas.microsoft.com/office/powerpoint/2010/main" val="14476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a:t>K=0</a:t>
            </a:r>
            <a:r>
              <a:rPr lang="en-US" altLang="zh-CN" baseline="0" dirty="0"/>
              <a:t> </a:t>
            </a:r>
            <a:r>
              <a:rPr lang="zh-CN" altLang="en-US" dirty="0"/>
              <a:t>初始化</a:t>
            </a:r>
            <a:r>
              <a:rPr lang="en-US" altLang="zh-CN" dirty="0"/>
              <a:t>weight</a:t>
            </a:r>
          </a:p>
          <a:p>
            <a:endParaRPr lang="en-US" altLang="zh-CN" dirty="0"/>
          </a:p>
          <a:p>
            <a:r>
              <a:rPr lang="zh-CN" altLang="en-US" dirty="0"/>
              <a:t>计算每个样本的分类误差，前面乘以</a:t>
            </a:r>
            <a:r>
              <a:rPr lang="en-US" altLang="zh-CN" dirty="0"/>
              <a:t>weight</a:t>
            </a:r>
            <a:r>
              <a:rPr lang="zh-CN" altLang="en-US" dirty="0"/>
              <a:t>，组成加权分类误差 </a:t>
            </a:r>
            <a:r>
              <a:rPr lang="en-US" altLang="zh-CN" dirty="0"/>
              <a:t>weighted error </a:t>
            </a:r>
          </a:p>
          <a:p>
            <a:r>
              <a:rPr lang="zh-CN" altLang="en-US" dirty="0"/>
              <a:t>根据分类误差计算分类器的系数</a:t>
            </a:r>
            <a:r>
              <a:rPr lang="zh-CN" altLang="en-US" baseline="0" dirty="0"/>
              <a:t> 即给分类器打的分值，可以看出，误差越小，权值越大</a:t>
            </a:r>
            <a:endParaRPr lang="en-US" altLang="zh-CN" baseline="0" dirty="0"/>
          </a:p>
          <a:p>
            <a:r>
              <a:rPr lang="zh-CN" altLang="en-US" baseline="0" dirty="0"/>
              <a:t>更新权重公式，见下图</a:t>
            </a:r>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65</a:t>
            </a:fld>
            <a:endParaRPr lang="zh-CN" altLang="en-US"/>
          </a:p>
        </p:txBody>
      </p:sp>
    </p:spTree>
    <p:extLst>
      <p:ext uri="{BB962C8B-B14F-4D97-AF65-F5344CB8AC3E}">
        <p14:creationId xmlns:p14="http://schemas.microsoft.com/office/powerpoint/2010/main" val="2720250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a:t>K=0</a:t>
            </a:r>
            <a:r>
              <a:rPr lang="en-US" altLang="zh-CN" baseline="0" dirty="0"/>
              <a:t> </a:t>
            </a:r>
            <a:r>
              <a:rPr lang="zh-CN" altLang="en-US" dirty="0"/>
              <a:t>初始化</a:t>
            </a:r>
            <a:r>
              <a:rPr lang="en-US" altLang="zh-CN" dirty="0"/>
              <a:t>weight</a:t>
            </a:r>
          </a:p>
          <a:p>
            <a:endParaRPr lang="en-US" altLang="zh-CN" dirty="0"/>
          </a:p>
          <a:p>
            <a:r>
              <a:rPr lang="zh-CN" altLang="en-US" dirty="0"/>
              <a:t>计算每个样本的分类误差，前面乘以</a:t>
            </a:r>
            <a:r>
              <a:rPr lang="en-US" altLang="zh-CN" dirty="0"/>
              <a:t>weight</a:t>
            </a:r>
            <a:r>
              <a:rPr lang="zh-CN" altLang="en-US" dirty="0"/>
              <a:t>，组成加权分类误差 </a:t>
            </a:r>
            <a:r>
              <a:rPr lang="en-US" altLang="zh-CN" dirty="0"/>
              <a:t>weighted error </a:t>
            </a:r>
          </a:p>
          <a:p>
            <a:r>
              <a:rPr lang="zh-CN" altLang="en-US" dirty="0"/>
              <a:t>根据分类误差计算分类器的系数</a:t>
            </a:r>
            <a:r>
              <a:rPr lang="zh-CN" altLang="en-US" baseline="0" dirty="0"/>
              <a:t> 即给分类器打的分值，可以看出，误差越小，权值越大</a:t>
            </a:r>
            <a:endParaRPr lang="en-US" altLang="zh-CN" baseline="0" dirty="0"/>
          </a:p>
          <a:p>
            <a:r>
              <a:rPr lang="zh-CN" altLang="en-US" baseline="0" dirty="0"/>
              <a:t>更新权重公式，见下图</a:t>
            </a:r>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73</a:t>
            </a:fld>
            <a:endParaRPr lang="zh-CN" altLang="en-US"/>
          </a:p>
        </p:txBody>
      </p:sp>
    </p:spTree>
    <p:extLst>
      <p:ext uri="{BB962C8B-B14F-4D97-AF65-F5344CB8AC3E}">
        <p14:creationId xmlns:p14="http://schemas.microsoft.com/office/powerpoint/2010/main" val="2720250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62BF8-D29B-4EDA-8B2A-F5CB3CB8F5E0}" type="slidenum">
              <a:rPr lang="zh-CN" altLang="en-US" smtClean="0"/>
              <a:t>74</a:t>
            </a:fld>
            <a:endParaRPr lang="zh-CN" altLang="en-US"/>
          </a:p>
        </p:txBody>
      </p:sp>
    </p:spTree>
    <p:extLst>
      <p:ext uri="{BB962C8B-B14F-4D97-AF65-F5344CB8AC3E}">
        <p14:creationId xmlns:p14="http://schemas.microsoft.com/office/powerpoint/2010/main" val="3364367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0245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刚才是三个</a:t>
            </a:r>
            <a:r>
              <a:rPr lang="en-US" altLang="zh-CN" dirty="0"/>
              <a:t>model</a:t>
            </a:r>
          </a:p>
          <a:p>
            <a:r>
              <a:rPr lang="zh-CN" altLang="en-US" dirty="0"/>
              <a:t>如果给足够多的</a:t>
            </a:r>
            <a:r>
              <a:rPr lang="en-US" altLang="zh-CN" dirty="0"/>
              <a:t>model</a:t>
            </a:r>
            <a:r>
              <a:rPr lang="zh-CN" altLang="en-US" dirty="0"/>
              <a:t>的话</a:t>
            </a:r>
            <a:r>
              <a:rPr lang="zh-CN" altLang="en-US" baseline="0" dirty="0"/>
              <a:t> 错误率会随之不断下降 </a:t>
            </a:r>
            <a:endParaRPr lang="en-US" altLang="zh-CN" baseline="0" dirty="0"/>
          </a:p>
          <a:p>
            <a:endParaRPr lang="en-US" altLang="zh-CN" baseline="0" dirty="0"/>
          </a:p>
          <a:p>
            <a:r>
              <a:rPr lang="zh-CN" altLang="en-US" baseline="0" dirty="0"/>
              <a:t>最后</a:t>
            </a:r>
            <a:r>
              <a:rPr lang="en-US" altLang="zh-CN" baseline="0" dirty="0"/>
              <a:t>200</a:t>
            </a:r>
            <a:r>
              <a:rPr lang="zh-CN" altLang="en-US" baseline="0" dirty="0"/>
              <a:t>个</a:t>
            </a:r>
            <a:r>
              <a:rPr lang="en-US" altLang="zh-CN" baseline="0" dirty="0"/>
              <a:t>model</a:t>
            </a:r>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16</a:t>
            </a:fld>
            <a:endParaRPr lang="zh-CN" altLang="en-US"/>
          </a:p>
        </p:txBody>
      </p:sp>
    </p:spTree>
    <p:extLst>
      <p:ext uri="{BB962C8B-B14F-4D97-AF65-F5344CB8AC3E}">
        <p14:creationId xmlns:p14="http://schemas.microsoft.com/office/powerpoint/2010/main" val="399055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2119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8870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040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a:t>K=0</a:t>
            </a:r>
            <a:r>
              <a:rPr lang="en-US" altLang="zh-CN" baseline="0" dirty="0"/>
              <a:t> </a:t>
            </a:r>
            <a:r>
              <a:rPr lang="zh-CN" altLang="en-US" dirty="0"/>
              <a:t>初始化</a:t>
            </a:r>
            <a:r>
              <a:rPr lang="en-US" altLang="zh-CN" dirty="0"/>
              <a:t>weight</a:t>
            </a:r>
          </a:p>
          <a:p>
            <a:endParaRPr lang="en-US" altLang="zh-CN" dirty="0"/>
          </a:p>
          <a:p>
            <a:r>
              <a:rPr lang="zh-CN" altLang="en-US" dirty="0"/>
              <a:t>计算每个样本的分类误差，前面乘以</a:t>
            </a:r>
            <a:r>
              <a:rPr lang="en-US" altLang="zh-CN" dirty="0"/>
              <a:t>weight</a:t>
            </a:r>
            <a:r>
              <a:rPr lang="zh-CN" altLang="en-US" dirty="0"/>
              <a:t>，组成加权分类误差 </a:t>
            </a:r>
            <a:r>
              <a:rPr lang="en-US" altLang="zh-CN" dirty="0"/>
              <a:t>weighted error </a:t>
            </a:r>
          </a:p>
          <a:p>
            <a:r>
              <a:rPr lang="zh-CN" altLang="en-US" dirty="0"/>
              <a:t>根据分类误差计算分类器的系数</a:t>
            </a:r>
            <a:r>
              <a:rPr lang="zh-CN" altLang="en-US" baseline="0" dirty="0"/>
              <a:t> 即给分类器打的分值，可以看出，误差越小，权值越大</a:t>
            </a:r>
            <a:endParaRPr lang="en-US" altLang="zh-CN" baseline="0" dirty="0"/>
          </a:p>
          <a:p>
            <a:r>
              <a:rPr lang="zh-CN" altLang="en-US" baseline="0" dirty="0"/>
              <a:t>更新权重公式，见下图</a:t>
            </a:r>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79</a:t>
            </a:fld>
            <a:endParaRPr lang="zh-CN" altLang="en-US"/>
          </a:p>
        </p:txBody>
      </p:sp>
    </p:spTree>
    <p:extLst>
      <p:ext uri="{BB962C8B-B14F-4D97-AF65-F5344CB8AC3E}">
        <p14:creationId xmlns:p14="http://schemas.microsoft.com/office/powerpoint/2010/main" val="272025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采用均匀取样，而</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根据错误率来取样，因此</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的分类精度要优于</a:t>
            </a:r>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a:t>
            </a:r>
            <a:endParaRPr lang="en-US" altLang="zh-CN" sz="1200" b="0" i="0" kern="1200" dirty="0">
              <a:solidFill>
                <a:schemeClr val="tx1"/>
              </a:solidFill>
              <a:effectLst/>
              <a:latin typeface="Arial" pitchFamily="34" charset="0"/>
              <a:ea typeface="宋体" pitchFamily="2" charset="-122"/>
              <a:cs typeface="+mn-cs"/>
            </a:endParaRPr>
          </a:p>
          <a:p>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的训练集的选择是随机的，各轮训练集之间相互独立，而</a:t>
            </a:r>
            <a:r>
              <a:rPr lang="en-US" altLang="zh-CN" sz="1200" b="0" i="0" kern="1200" dirty="0" err="1">
                <a:solidFill>
                  <a:schemeClr val="tx1"/>
                </a:solidFill>
                <a:effectLst/>
                <a:latin typeface="Arial" pitchFamily="34" charset="0"/>
                <a:ea typeface="宋体" pitchFamily="2" charset="-122"/>
                <a:cs typeface="+mn-cs"/>
              </a:rPr>
              <a:t>Boostlng</a:t>
            </a:r>
            <a:r>
              <a:rPr lang="zh-CN" altLang="en-US" sz="1200" b="0" i="0" kern="1200" dirty="0">
                <a:solidFill>
                  <a:schemeClr val="tx1"/>
                </a:solidFill>
                <a:effectLst/>
                <a:latin typeface="Arial" pitchFamily="34" charset="0"/>
                <a:ea typeface="宋体" pitchFamily="2" charset="-122"/>
                <a:cs typeface="+mn-cs"/>
              </a:rPr>
              <a:t>的各轮训练集的选择与前面各轮的学习结果有关；</a:t>
            </a:r>
            <a:endParaRPr lang="en-US" altLang="zh-CN" sz="1200" b="0" i="0" kern="1200" dirty="0">
              <a:solidFill>
                <a:schemeClr val="tx1"/>
              </a:solidFill>
              <a:effectLst/>
              <a:latin typeface="Arial" pitchFamily="34" charset="0"/>
              <a:ea typeface="宋体" pitchFamily="2" charset="-122"/>
              <a:cs typeface="+mn-cs"/>
            </a:endParaRPr>
          </a:p>
          <a:p>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的各个预测函数没有权重，而</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是有权重的；</a:t>
            </a:r>
            <a:endParaRPr lang="en-US" altLang="zh-CN" sz="1200" b="0" i="0" kern="1200" dirty="0">
              <a:solidFill>
                <a:schemeClr val="tx1"/>
              </a:solidFill>
              <a:effectLst/>
              <a:latin typeface="Arial" pitchFamily="34" charset="0"/>
              <a:ea typeface="宋体" pitchFamily="2" charset="-122"/>
              <a:cs typeface="+mn-cs"/>
            </a:endParaRPr>
          </a:p>
          <a:p>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的各个预测函数可以并行生成，而</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的各个预测函数只能顺序生成。对于象神经网络这样极为耗时的学习方法。</a:t>
            </a:r>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可通过并行训练节省大量时间开销。</a:t>
            </a:r>
          </a:p>
          <a:p>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和</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都可以有效地提高分类的准确性。在大多数数据集中，</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的准确性比</a:t>
            </a:r>
            <a:r>
              <a:rPr lang="en-US" altLang="zh-CN" sz="1200" b="0" i="0" kern="1200" dirty="0">
                <a:solidFill>
                  <a:schemeClr val="tx1"/>
                </a:solidFill>
                <a:effectLst/>
                <a:latin typeface="Arial" pitchFamily="34" charset="0"/>
                <a:ea typeface="宋体" pitchFamily="2" charset="-122"/>
                <a:cs typeface="+mn-cs"/>
              </a:rPr>
              <a:t>bagging</a:t>
            </a:r>
            <a:r>
              <a:rPr lang="zh-CN" altLang="en-US" sz="1200" b="0" i="0" kern="1200" dirty="0">
                <a:solidFill>
                  <a:schemeClr val="tx1"/>
                </a:solidFill>
                <a:effectLst/>
                <a:latin typeface="Arial" pitchFamily="34" charset="0"/>
                <a:ea typeface="宋体" pitchFamily="2" charset="-122"/>
                <a:cs typeface="+mn-cs"/>
              </a:rPr>
              <a:t>高。在有些数据集中，</a:t>
            </a:r>
            <a:r>
              <a:rPr lang="en-US" altLang="zh-CN" sz="1200" b="0" i="0" kern="1200" dirty="0">
                <a:solidFill>
                  <a:schemeClr val="tx1"/>
                </a:solidFill>
                <a:effectLst/>
                <a:latin typeface="Arial" pitchFamily="34" charset="0"/>
                <a:ea typeface="宋体" pitchFamily="2" charset="-122"/>
                <a:cs typeface="+mn-cs"/>
              </a:rPr>
              <a:t>boosting</a:t>
            </a:r>
            <a:r>
              <a:rPr lang="zh-CN" altLang="en-US" sz="1200" b="0" i="0" kern="1200" dirty="0">
                <a:solidFill>
                  <a:schemeClr val="tx1"/>
                </a:solidFill>
                <a:effectLst/>
                <a:latin typeface="Arial" pitchFamily="34" charset="0"/>
                <a:ea typeface="宋体" pitchFamily="2" charset="-122"/>
                <a:cs typeface="+mn-cs"/>
              </a:rPr>
              <a:t>会引起退化</a:t>
            </a:r>
            <a:r>
              <a:rPr lang="en-US" altLang="zh-CN" sz="1200" b="0" i="0" kern="1200" dirty="0">
                <a:solidFill>
                  <a:schemeClr val="tx1"/>
                </a:solidFill>
                <a:effectLst/>
                <a:latin typeface="Arial" pitchFamily="34" charset="0"/>
                <a:ea typeface="宋体" pitchFamily="2" charset="-122"/>
                <a:cs typeface="+mn-cs"/>
              </a:rPr>
              <a:t>--- </a:t>
            </a:r>
            <a:r>
              <a:rPr lang="en-US" altLang="zh-CN" sz="1200" b="0" i="0" kern="1200" dirty="0" err="1">
                <a:solidFill>
                  <a:schemeClr val="tx1"/>
                </a:solidFill>
                <a:effectLst/>
                <a:latin typeface="Arial" pitchFamily="34" charset="0"/>
                <a:ea typeface="宋体" pitchFamily="2" charset="-122"/>
                <a:cs typeface="+mn-cs"/>
              </a:rPr>
              <a:t>Overfit</a:t>
            </a:r>
            <a:r>
              <a:rPr lang="zh-CN" altLang="en-US" sz="1200" b="0" i="0" kern="1200" dirty="0">
                <a:solidFill>
                  <a:schemeClr val="tx1"/>
                </a:solidFill>
                <a:effectLst/>
                <a:latin typeface="Arial" pitchFamily="34"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88</a:t>
            </a:fld>
            <a:endParaRPr lang="zh-CN" altLang="en-US"/>
          </a:p>
        </p:txBody>
      </p:sp>
    </p:spTree>
    <p:extLst>
      <p:ext uri="{BB962C8B-B14F-4D97-AF65-F5344CB8AC3E}">
        <p14:creationId xmlns:p14="http://schemas.microsoft.com/office/powerpoint/2010/main" val="1306576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那么另外一个应用</a:t>
            </a:r>
            <a:r>
              <a:rPr lang="en-US" altLang="zh-CN" dirty="0"/>
              <a:t>GBDT</a:t>
            </a:r>
            <a:r>
              <a:rPr lang="zh-CN" altLang="en-US" dirty="0"/>
              <a:t>就名字多了去了</a:t>
            </a:r>
            <a:endParaRPr lang="en-US" altLang="zh-CN" dirty="0"/>
          </a:p>
          <a:p>
            <a:endParaRPr lang="en-US" altLang="zh-CN" dirty="0"/>
          </a:p>
          <a:p>
            <a:r>
              <a:rPr lang="zh-CN" altLang="en-US" dirty="0"/>
              <a:t>这里要注意的是 </a:t>
            </a:r>
            <a:r>
              <a:rPr lang="en-US" altLang="zh-CN" dirty="0"/>
              <a:t>GBDT</a:t>
            </a:r>
            <a:r>
              <a:rPr lang="zh-CN" altLang="en-US" dirty="0"/>
              <a:t>是个回归树，</a:t>
            </a:r>
            <a:r>
              <a:rPr lang="en-US" altLang="zh-CN" dirty="0"/>
              <a:t>DT</a:t>
            </a:r>
            <a:r>
              <a:rPr lang="zh-CN" altLang="en-US" dirty="0"/>
              <a:t>指的是</a:t>
            </a:r>
            <a:r>
              <a:rPr lang="en-US" altLang="zh-CN" dirty="0"/>
              <a:t>DT</a:t>
            </a:r>
            <a:r>
              <a:rPr lang="zh-CN" altLang="en-US" dirty="0"/>
              <a:t>中的回归树</a:t>
            </a:r>
            <a:endParaRPr lang="en-US" altLang="zh-CN" dirty="0"/>
          </a:p>
          <a:p>
            <a:endParaRPr lang="en-US" altLang="zh-CN" dirty="0"/>
          </a:p>
          <a:p>
            <a:r>
              <a:rPr lang="zh-CN" altLang="en-US" dirty="0"/>
              <a:t>决策树分为回归树和分类树</a:t>
            </a:r>
            <a:endParaRPr lang="en-US" altLang="zh-CN" dirty="0"/>
          </a:p>
          <a:p>
            <a:r>
              <a:rPr lang="zh-CN" altLang="en-US" dirty="0"/>
              <a:t>回归树预测楼市房价</a:t>
            </a:r>
            <a:endParaRPr lang="en-US" altLang="zh-CN" dirty="0"/>
          </a:p>
          <a:p>
            <a:r>
              <a:rPr lang="zh-CN" altLang="en-US" dirty="0"/>
              <a:t>分类树预测楼有没有卖出去</a:t>
            </a:r>
            <a:endParaRPr lang="en-US" altLang="zh-CN"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89</a:t>
            </a:fld>
            <a:endParaRPr lang="zh-CN" altLang="en-US"/>
          </a:p>
        </p:txBody>
      </p:sp>
    </p:spTree>
    <p:extLst>
      <p:ext uri="{BB962C8B-B14F-4D97-AF65-F5344CB8AC3E}">
        <p14:creationId xmlns:p14="http://schemas.microsoft.com/office/powerpoint/2010/main" val="26795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初值问题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90</a:t>
            </a:fld>
            <a:endParaRPr lang="zh-CN" altLang="en-US"/>
          </a:p>
        </p:txBody>
      </p:sp>
    </p:spTree>
    <p:extLst>
      <p:ext uri="{BB962C8B-B14F-4D97-AF65-F5344CB8AC3E}">
        <p14:creationId xmlns:p14="http://schemas.microsoft.com/office/powerpoint/2010/main" val="1819246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那么有没有其他版本的</a:t>
            </a:r>
            <a:r>
              <a:rPr lang="en-US" altLang="zh-CN" dirty="0"/>
              <a:t>GBDT </a:t>
            </a:r>
            <a:r>
              <a:rPr lang="zh-CN" altLang="en-US" dirty="0"/>
              <a:t>呢</a:t>
            </a:r>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96</a:t>
            </a:fld>
            <a:endParaRPr lang="zh-CN" altLang="en-US"/>
          </a:p>
        </p:txBody>
      </p:sp>
    </p:spTree>
    <p:extLst>
      <p:ext uri="{BB962C8B-B14F-4D97-AF65-F5344CB8AC3E}">
        <p14:creationId xmlns:p14="http://schemas.microsoft.com/office/powerpoint/2010/main" val="996731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1143000" y="685800"/>
            <a:ext cx="4572000" cy="3429000"/>
          </a:xfrm>
        </p:spPr>
      </p:sp>
      <p:sp>
        <p:nvSpPr>
          <p:cNvPr id="15363"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F1-SOCRE</a:t>
            </a:r>
            <a:endParaRPr lang="zh-CN" altLang="en-US"/>
          </a:p>
        </p:txBody>
      </p:sp>
      <p:sp>
        <p:nvSpPr>
          <p:cNvPr id="15364"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627B0EE-D7BD-4EA4-87A6-92B2CE5D7088}" type="datetime1">
              <a:rPr lang="zh-CN" altLang="en-US">
                <a:solidFill>
                  <a:prstClr val="black"/>
                </a:solidFill>
              </a:rPr>
              <a:pPr/>
              <a:t>2022/2/22</a:t>
            </a:fld>
            <a:endParaRPr lang="zh-CN" altLang="en-US">
              <a:solidFill>
                <a:prstClr val="black"/>
              </a:solidFill>
            </a:endParaRPr>
          </a:p>
        </p:txBody>
      </p:sp>
      <p:sp>
        <p:nvSpPr>
          <p:cNvPr id="15365"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None/>
            </a:pPr>
            <a:fld id="{0F500A97-78A0-4727-B9B1-9C17D28B6D49}" type="slidenum">
              <a:rPr lang="zh-CN" altLang="en-US">
                <a:solidFill>
                  <a:prstClr val="black"/>
                </a:solidFill>
              </a:rPr>
              <a:pPr>
                <a:buFont typeface="Arial" pitchFamily="34" charset="0"/>
                <a:buNone/>
              </a:pPr>
              <a:t>105</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a:xfrm>
            <a:off x="1143000" y="685800"/>
            <a:ext cx="4572000" cy="3429000"/>
          </a:xfrm>
        </p:spPr>
      </p:sp>
      <p:sp>
        <p:nvSpPr>
          <p:cNvPr id="16387"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如此</a:t>
            </a:r>
            <a:r>
              <a:rPr lang="en-US" altLang="zh-CN"/>
              <a:t>embedding</a:t>
            </a:r>
            <a:r>
              <a:rPr lang="zh-CN" altLang="en-US"/>
              <a:t>之后，每个句子就可以是这些向量组成的矩阵了，目的是为了让</a:t>
            </a:r>
            <a:r>
              <a:rPr lang="en-US" altLang="zh-CN"/>
              <a:t>CNN</a:t>
            </a:r>
            <a:r>
              <a:rPr lang="zh-CN" altLang="en-US"/>
              <a:t>能够进行训练</a:t>
            </a:r>
          </a:p>
        </p:txBody>
      </p:sp>
      <p:sp>
        <p:nvSpPr>
          <p:cNvPr id="16388"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6FE9F2F-F214-4B16-892F-F40DC577278D}" type="datetime1">
              <a:rPr lang="zh-CN" altLang="en-US">
                <a:solidFill>
                  <a:prstClr val="black"/>
                </a:solidFill>
              </a:rPr>
              <a:pPr/>
              <a:t>2022/2/22</a:t>
            </a:fld>
            <a:endParaRPr lang="zh-CN" altLang="en-US">
              <a:solidFill>
                <a:prstClr val="black"/>
              </a:solidFill>
            </a:endParaRPr>
          </a:p>
        </p:txBody>
      </p:sp>
      <p:sp>
        <p:nvSpPr>
          <p:cNvPr id="16389"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None/>
            </a:pPr>
            <a:fld id="{90EA4498-89FB-48C9-AA94-06D0F57A9CC0}" type="slidenum">
              <a:rPr lang="zh-CN" altLang="en-US">
                <a:solidFill>
                  <a:prstClr val="black"/>
                </a:solidFill>
              </a:rPr>
              <a:pPr>
                <a:buFont typeface="Arial" pitchFamily="34" charset="0"/>
                <a:buNone/>
              </a:pPr>
              <a:t>107</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a:solidFill>
                  <a:schemeClr val="tx1"/>
                </a:solidFill>
                <a:effectLst/>
                <a:latin typeface="Arial" pitchFamily="34" charset="0"/>
                <a:ea typeface="宋体" pitchFamily="2" charset="-122"/>
                <a:cs typeface="+mn-cs"/>
              </a:rPr>
              <a:t>分类器之间应该具有</a:t>
            </a:r>
            <a:r>
              <a:rPr lang="zh-CN" altLang="en-US" sz="1200" b="1" i="0" kern="1200" dirty="0">
                <a:solidFill>
                  <a:schemeClr val="tx1"/>
                </a:solidFill>
                <a:effectLst/>
                <a:latin typeface="Arial" pitchFamily="34" charset="0"/>
                <a:ea typeface="宋体" pitchFamily="2" charset="-122"/>
                <a:cs typeface="+mn-cs"/>
              </a:rPr>
              <a:t>差异性</a:t>
            </a:r>
            <a:r>
              <a:rPr lang="zh-CN" altLang="en-US" sz="1200" b="0" i="0" kern="1200" dirty="0">
                <a:solidFill>
                  <a:schemeClr val="tx1"/>
                </a:solidFill>
                <a:effectLst/>
                <a:latin typeface="Arial" pitchFamily="34" charset="0"/>
                <a:ea typeface="宋体" pitchFamily="2" charset="-122"/>
                <a:cs typeface="+mn-cs"/>
              </a:rPr>
              <a:t>，想想看啊，如果使用的是同一个分类器，那么集成起来的分类结果是不会有变化的。</a:t>
            </a:r>
            <a:endParaRPr lang="en-US" altLang="zh-CN" sz="1200" b="0" i="0" kern="1200" dirty="0">
              <a:solidFill>
                <a:schemeClr val="tx1"/>
              </a:solidFill>
              <a:effectLst/>
              <a:latin typeface="Arial" pitchFamily="34" charset="0"/>
              <a:ea typeface="宋体" pitchFamily="2" charset="-122"/>
              <a:cs typeface="+mn-cs"/>
            </a:endParaRPr>
          </a:p>
          <a:p>
            <a:endParaRPr lang="en-US" altLang="zh-CN" sz="1200" b="0" i="0" kern="1200" dirty="0">
              <a:solidFill>
                <a:schemeClr val="tx1"/>
              </a:solidFill>
              <a:effectLst/>
              <a:latin typeface="Arial" pitchFamily="34" charset="0"/>
              <a:ea typeface="宋体" pitchFamily="2" charset="-122"/>
              <a:cs typeface="+mn-cs"/>
            </a:endParaRPr>
          </a:p>
          <a:p>
            <a:r>
              <a:rPr lang="zh-CN" altLang="en-US" sz="1200" b="0" i="0" kern="1200" dirty="0">
                <a:solidFill>
                  <a:schemeClr val="tx1"/>
                </a:solidFill>
                <a:effectLst/>
                <a:latin typeface="Arial" pitchFamily="34" charset="0"/>
                <a:ea typeface="宋体" pitchFamily="2" charset="-122"/>
                <a:cs typeface="+mn-cs"/>
              </a:rPr>
              <a:t>分类器的精度，每个个体分类器的分类精度必须大于</a:t>
            </a:r>
            <a:r>
              <a:rPr lang="en-US" altLang="zh-CN" sz="1200" b="0" i="0" kern="1200" dirty="0">
                <a:solidFill>
                  <a:schemeClr val="tx1"/>
                </a:solidFill>
                <a:effectLst/>
                <a:latin typeface="Arial" pitchFamily="34" charset="0"/>
                <a:ea typeface="宋体" pitchFamily="2" charset="-122"/>
                <a:cs typeface="+mn-cs"/>
              </a:rPr>
              <a:t>0.5</a:t>
            </a:r>
            <a:r>
              <a:rPr lang="zh-CN" altLang="en-US" sz="1200" b="0" i="0" kern="1200" dirty="0">
                <a:solidFill>
                  <a:schemeClr val="tx1"/>
                </a:solidFill>
                <a:effectLst/>
                <a:latin typeface="Arial" pitchFamily="34" charset="0"/>
                <a:ea typeface="宋体" pitchFamily="2" charset="-122"/>
                <a:cs typeface="+mn-cs"/>
              </a:rPr>
              <a:t>。如下面的图，可以看到如果</a:t>
            </a:r>
            <a:r>
              <a:rPr lang="en-US" altLang="zh-CN" sz="1200" b="0" i="0" kern="1200" dirty="0">
                <a:solidFill>
                  <a:schemeClr val="tx1"/>
                </a:solidFill>
                <a:effectLst/>
                <a:latin typeface="Arial" pitchFamily="34" charset="0"/>
                <a:ea typeface="宋体" pitchFamily="2" charset="-122"/>
                <a:cs typeface="+mn-cs"/>
              </a:rPr>
              <a:t>p&lt;0.5,</a:t>
            </a:r>
            <a:r>
              <a:rPr lang="zh-CN" altLang="en-US" sz="1200" b="0" i="0" kern="1200" dirty="0">
                <a:solidFill>
                  <a:schemeClr val="tx1"/>
                </a:solidFill>
                <a:effectLst/>
                <a:latin typeface="Arial" pitchFamily="34" charset="0"/>
                <a:ea typeface="宋体" pitchFamily="2" charset="-122"/>
                <a:cs typeface="+mn-cs"/>
              </a:rPr>
              <a:t>那么随着集成规模的增加，分类精度会下降，但是如果大于</a:t>
            </a:r>
            <a:r>
              <a:rPr lang="en-US" altLang="zh-CN" sz="1200" b="0" i="0" kern="1200" dirty="0">
                <a:solidFill>
                  <a:schemeClr val="tx1"/>
                </a:solidFill>
                <a:effectLst/>
                <a:latin typeface="Arial" pitchFamily="34" charset="0"/>
                <a:ea typeface="宋体" pitchFamily="2" charset="-122"/>
                <a:cs typeface="+mn-cs"/>
              </a:rPr>
              <a:t>5</a:t>
            </a:r>
            <a:r>
              <a:rPr lang="zh-CN" altLang="en-US" sz="1200" b="0" i="0" kern="1200" dirty="0">
                <a:solidFill>
                  <a:schemeClr val="tx1"/>
                </a:solidFill>
                <a:effectLst/>
                <a:latin typeface="Arial" pitchFamily="34" charset="0"/>
                <a:ea typeface="宋体" pitchFamily="2" charset="-122"/>
                <a:cs typeface="+mn-cs"/>
              </a:rPr>
              <a:t>的话，那么最终分类精准度是可以趋于</a:t>
            </a:r>
            <a:r>
              <a:rPr lang="en-US" altLang="zh-CN" sz="1200" b="0" i="0" kern="1200" dirty="0">
                <a:solidFill>
                  <a:schemeClr val="tx1"/>
                </a:solidFill>
                <a:effectLst/>
                <a:latin typeface="Arial" pitchFamily="34" charset="0"/>
                <a:ea typeface="宋体" pitchFamily="2" charset="-122"/>
                <a:cs typeface="+mn-cs"/>
              </a:rPr>
              <a:t>1</a:t>
            </a:r>
            <a:r>
              <a:rPr lang="zh-CN" altLang="en-US" sz="1200" b="0" i="0" kern="1200" dirty="0">
                <a:solidFill>
                  <a:schemeClr val="tx1"/>
                </a:solidFill>
                <a:effectLst/>
                <a:latin typeface="Arial" pitchFamily="34" charset="0"/>
                <a:ea typeface="宋体" pitchFamily="2" charset="-122"/>
                <a:cs typeface="+mn-cs"/>
              </a:rPr>
              <a:t>的。</a:t>
            </a:r>
            <a:endParaRPr lang="zh-CN" altLang="en-US" dirty="0"/>
          </a:p>
        </p:txBody>
      </p:sp>
      <p:sp>
        <p:nvSpPr>
          <p:cNvPr id="4" name="灯片编号占位符 3"/>
          <p:cNvSpPr>
            <a:spLocks noGrp="1"/>
          </p:cNvSpPr>
          <p:nvPr>
            <p:ph type="sldNum" sz="quarter" idx="10"/>
          </p:nvPr>
        </p:nvSpPr>
        <p:spPr/>
        <p:txBody>
          <a:bodyPr/>
          <a:lstStyle/>
          <a:p>
            <a:pPr>
              <a:defRPr/>
            </a:pPr>
            <a:fld id="{B48F4047-DDD3-4059-BCF1-60B79CB8D208}" type="slidenum">
              <a:rPr lang="zh-CN" altLang="en-US" smtClean="0"/>
              <a:pPr>
                <a:defRPr/>
              </a:pPr>
              <a:t>17</a:t>
            </a:fld>
            <a:endParaRPr lang="zh-CN" altLang="en-US"/>
          </a:p>
        </p:txBody>
      </p:sp>
    </p:spTree>
    <p:extLst>
      <p:ext uri="{BB962C8B-B14F-4D97-AF65-F5344CB8AC3E}">
        <p14:creationId xmlns:p14="http://schemas.microsoft.com/office/powerpoint/2010/main" val="263005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a:xfrm>
            <a:off x="1143000" y="685800"/>
            <a:ext cx="4572000" cy="3429000"/>
          </a:xfrm>
        </p:spPr>
      </p:sp>
      <p:sp>
        <p:nvSpPr>
          <p:cNvPr id="17411"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比赛中给了四个</a:t>
            </a:r>
            <a:r>
              <a:rPr lang="en-US" altLang="zh-CN"/>
              <a:t>embedding</a:t>
            </a:r>
            <a:r>
              <a:rPr lang="zh-CN" altLang="en-US"/>
              <a:t>库，我们只用了三个，后边有个平均的是后边的时候用</a:t>
            </a:r>
          </a:p>
        </p:txBody>
      </p:sp>
      <p:sp>
        <p:nvSpPr>
          <p:cNvPr id="17412"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8B013C7-4CBE-4C3B-9B21-8652F219D26B}" type="datetime1">
              <a:rPr lang="zh-CN" altLang="en-US">
                <a:solidFill>
                  <a:prstClr val="black"/>
                </a:solidFill>
              </a:rPr>
              <a:pPr/>
              <a:t>2022/2/22</a:t>
            </a:fld>
            <a:endParaRPr lang="zh-CN" altLang="en-US">
              <a:solidFill>
                <a:prstClr val="black"/>
              </a:solidFill>
            </a:endParaRPr>
          </a:p>
        </p:txBody>
      </p:sp>
      <p:sp>
        <p:nvSpPr>
          <p:cNvPr id="17413"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None/>
            </a:pPr>
            <a:fld id="{CA2F771B-3840-4E6E-8E28-003D29A95650}" type="slidenum">
              <a:rPr lang="zh-CN" altLang="en-US">
                <a:solidFill>
                  <a:prstClr val="black"/>
                </a:solidFill>
              </a:rPr>
              <a:pPr>
                <a:buFont typeface="Arial" pitchFamily="34" charset="0"/>
                <a:buNone/>
              </a:pPr>
              <a:t>108</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xfrm>
            <a:off x="1143000" y="685800"/>
            <a:ext cx="4572000" cy="3429000"/>
          </a:xfrm>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9C89992-37D3-4B20-BCBC-6D3CE92B2975}" type="datetime1">
              <a:rPr lang="zh-CN" altLang="en-US">
                <a:solidFill>
                  <a:prstClr val="black"/>
                </a:solidFill>
              </a:rPr>
              <a:pPr/>
              <a:t>2022/2/22</a:t>
            </a:fld>
            <a:endParaRPr lang="zh-CN" altLang="en-US">
              <a:solidFill>
                <a:prstClr val="black"/>
              </a:solidFill>
            </a:endParaRPr>
          </a:p>
        </p:txBody>
      </p:sp>
      <p:sp>
        <p:nvSpPr>
          <p:cNvPr id="18437"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None/>
            </a:pPr>
            <a:fld id="{2D98D1B5-B09D-4016-8B54-A95F3159EEF1}" type="slidenum">
              <a:rPr lang="zh-CN" altLang="en-US">
                <a:solidFill>
                  <a:prstClr val="black"/>
                </a:solidFill>
              </a:rPr>
              <a:pPr>
                <a:buFont typeface="Arial" pitchFamily="34" charset="0"/>
                <a:buNone/>
              </a:pPr>
              <a:t>109</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p:nvPr>
        </p:nvSpPr>
        <p:spPr>
          <a:xfrm>
            <a:off x="1143000" y="685800"/>
            <a:ext cx="4572000" cy="3429000"/>
          </a:xfrm>
        </p:spPr>
      </p:sp>
      <p:sp>
        <p:nvSpPr>
          <p:cNvPr id="1945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重点讲</a:t>
            </a:r>
            <a:r>
              <a:rPr lang="en-US" altLang="zh-CN"/>
              <a:t>0~1</a:t>
            </a:r>
            <a:r>
              <a:rPr lang="zh-CN" altLang="en-US"/>
              <a:t>之间小数</a:t>
            </a:r>
          </a:p>
        </p:txBody>
      </p:sp>
      <p:sp>
        <p:nvSpPr>
          <p:cNvPr id="19460"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2C236BB0-8901-4212-839D-99058DC50C33}" type="datetime1">
              <a:rPr lang="zh-CN" altLang="en-US">
                <a:solidFill>
                  <a:prstClr val="black"/>
                </a:solidFill>
              </a:rPr>
              <a:pPr/>
              <a:t>2022/2/22</a:t>
            </a:fld>
            <a:endParaRPr lang="zh-CN" altLang="en-US">
              <a:solidFill>
                <a:prstClr val="black"/>
              </a:solidFill>
            </a:endParaRPr>
          </a:p>
        </p:txBody>
      </p:sp>
      <p:sp>
        <p:nvSpPr>
          <p:cNvPr id="19461"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None/>
            </a:pPr>
            <a:fld id="{D7A9EBE3-392C-475A-B9E3-30105AC09185}" type="slidenum">
              <a:rPr lang="zh-CN" altLang="en-US">
                <a:solidFill>
                  <a:prstClr val="black"/>
                </a:solidFill>
              </a:rPr>
              <a:pPr>
                <a:buFont typeface="Arial" pitchFamily="34" charset="0"/>
                <a:buNone/>
              </a:pPr>
              <a:t>110</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66FCBB6-B746-435F-B109-BFFF85A834CC}" type="slidenum">
              <a:rPr lang="zh-CN" altLang="en-US"/>
              <a:pPr>
                <a:spcBef>
                  <a:spcPct val="0"/>
                </a:spcBef>
              </a:pPr>
              <a:t>21</a:t>
            </a:fld>
            <a:endParaRPr lang="en-US" altLang="zh-CN"/>
          </a:p>
        </p:txBody>
      </p:sp>
      <p:sp>
        <p:nvSpPr>
          <p:cNvPr id="172035" name="Rectangle 2"/>
          <p:cNvSpPr>
            <a:spLocks noGrp="1" noRot="1" noChangeAspect="1" noChangeArrowheads="1" noTextEdit="1"/>
          </p:cNvSpPr>
          <p:nvPr>
            <p:ph type="sldImg"/>
          </p:nvPr>
        </p:nvSpPr>
        <p:spPr>
          <a:xfrm>
            <a:off x="1052513" y="684213"/>
            <a:ext cx="4572000" cy="3429000"/>
          </a:xfrm>
          <a:ln/>
        </p:spPr>
      </p:sp>
      <p:sp>
        <p:nvSpPr>
          <p:cNvPr id="172036"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66FCBB6-B746-435F-B109-BFFF85A834CC}" type="slidenum">
              <a:rPr lang="zh-CN" altLang="en-US"/>
              <a:pPr>
                <a:spcBef>
                  <a:spcPct val="0"/>
                </a:spcBef>
              </a:pPr>
              <a:t>22</a:t>
            </a:fld>
            <a:endParaRPr lang="en-US" altLang="zh-CN"/>
          </a:p>
        </p:txBody>
      </p:sp>
      <p:sp>
        <p:nvSpPr>
          <p:cNvPr id="172035" name="Rectangle 2"/>
          <p:cNvSpPr>
            <a:spLocks noGrp="1" noRot="1" noChangeAspect="1" noChangeArrowheads="1" noTextEdit="1"/>
          </p:cNvSpPr>
          <p:nvPr>
            <p:ph type="sldImg"/>
          </p:nvPr>
        </p:nvSpPr>
        <p:spPr>
          <a:xfrm>
            <a:off x="1052513" y="684213"/>
            <a:ext cx="4572000" cy="3429000"/>
          </a:xfrm>
          <a:ln/>
        </p:spPr>
      </p:sp>
      <p:sp>
        <p:nvSpPr>
          <p:cNvPr id="172036"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extLst>
      <p:ext uri="{BB962C8B-B14F-4D97-AF65-F5344CB8AC3E}">
        <p14:creationId xmlns:p14="http://schemas.microsoft.com/office/powerpoint/2010/main" val="2351299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66FCBB6-B746-435F-B109-BFFF85A834CC}" type="slidenum">
              <a:rPr lang="zh-CN" altLang="en-US"/>
              <a:pPr>
                <a:spcBef>
                  <a:spcPct val="0"/>
                </a:spcBef>
              </a:pPr>
              <a:t>23</a:t>
            </a:fld>
            <a:endParaRPr lang="en-US" altLang="zh-CN"/>
          </a:p>
        </p:txBody>
      </p:sp>
      <p:sp>
        <p:nvSpPr>
          <p:cNvPr id="172035" name="Rectangle 2"/>
          <p:cNvSpPr>
            <a:spLocks noGrp="1" noRot="1" noChangeAspect="1" noChangeArrowheads="1" noTextEdit="1"/>
          </p:cNvSpPr>
          <p:nvPr>
            <p:ph type="sldImg"/>
          </p:nvPr>
        </p:nvSpPr>
        <p:spPr>
          <a:xfrm>
            <a:off x="1052513" y="684213"/>
            <a:ext cx="4572000" cy="3429000"/>
          </a:xfrm>
          <a:ln/>
        </p:spPr>
      </p:sp>
      <p:sp>
        <p:nvSpPr>
          <p:cNvPr id="172036"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extLst>
      <p:ext uri="{BB962C8B-B14F-4D97-AF65-F5344CB8AC3E}">
        <p14:creationId xmlns:p14="http://schemas.microsoft.com/office/powerpoint/2010/main" val="340515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66FCBB6-B746-435F-B109-BFFF85A834CC}" type="slidenum">
              <a:rPr lang="zh-CN" altLang="en-US"/>
              <a:pPr>
                <a:spcBef>
                  <a:spcPct val="0"/>
                </a:spcBef>
              </a:pPr>
              <a:t>24</a:t>
            </a:fld>
            <a:endParaRPr lang="en-US" altLang="zh-CN"/>
          </a:p>
        </p:txBody>
      </p:sp>
      <p:sp>
        <p:nvSpPr>
          <p:cNvPr id="172035" name="Rectangle 2"/>
          <p:cNvSpPr>
            <a:spLocks noGrp="1" noRot="1" noChangeAspect="1" noChangeArrowheads="1" noTextEdit="1"/>
          </p:cNvSpPr>
          <p:nvPr>
            <p:ph type="sldImg"/>
          </p:nvPr>
        </p:nvSpPr>
        <p:spPr>
          <a:xfrm>
            <a:off x="1052513" y="684213"/>
            <a:ext cx="4572000" cy="3429000"/>
          </a:xfrm>
          <a:ln/>
        </p:spPr>
      </p:sp>
      <p:sp>
        <p:nvSpPr>
          <p:cNvPr id="172036"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extLst>
      <p:ext uri="{BB962C8B-B14F-4D97-AF65-F5344CB8AC3E}">
        <p14:creationId xmlns:p14="http://schemas.microsoft.com/office/powerpoint/2010/main" val="3472175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66795C-8C3B-4A1C-AA39-7F3F7A9E7FEC}" type="slidenum">
              <a:rPr lang="zh-CN" altLang="en-US"/>
              <a:pPr>
                <a:spcBef>
                  <a:spcPct val="0"/>
                </a:spcBef>
              </a:pPr>
              <a:t>33</a:t>
            </a:fld>
            <a:endParaRPr lang="en-US" altLang="zh-CN"/>
          </a:p>
        </p:txBody>
      </p:sp>
      <p:sp>
        <p:nvSpPr>
          <p:cNvPr id="175107" name="Rectangle 2"/>
          <p:cNvSpPr>
            <a:spLocks noGrp="1" noRot="1" noChangeAspect="1" noChangeArrowheads="1" noTextEdit="1"/>
          </p:cNvSpPr>
          <p:nvPr>
            <p:ph type="sldImg"/>
          </p:nvPr>
        </p:nvSpPr>
        <p:spPr>
          <a:xfrm>
            <a:off x="1052513" y="684213"/>
            <a:ext cx="4572000" cy="3429000"/>
          </a:xfrm>
          <a:ln/>
        </p:spPr>
      </p:sp>
      <p:sp>
        <p:nvSpPr>
          <p:cNvPr id="175108"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B472477-C331-4D05-8248-8D580B57299A}" type="slidenum">
              <a:rPr lang="zh-CN" altLang="en-US"/>
              <a:pPr>
                <a:spcBef>
                  <a:spcPct val="0"/>
                </a:spcBef>
              </a:pPr>
              <a:t>34</a:t>
            </a:fld>
            <a:endParaRPr lang="en-US" altLang="zh-CN"/>
          </a:p>
        </p:txBody>
      </p:sp>
      <p:sp>
        <p:nvSpPr>
          <p:cNvPr id="176131" name="Rectangle 2"/>
          <p:cNvSpPr>
            <a:spLocks noGrp="1" noRot="1" noChangeAspect="1" noChangeArrowheads="1" noTextEdit="1"/>
          </p:cNvSpPr>
          <p:nvPr>
            <p:ph type="sldImg"/>
          </p:nvPr>
        </p:nvSpPr>
        <p:spPr>
          <a:xfrm>
            <a:off x="1052513" y="684213"/>
            <a:ext cx="4572000" cy="3429000"/>
          </a:xfrm>
          <a:ln/>
        </p:spPr>
      </p:sp>
      <p:sp>
        <p:nvSpPr>
          <p:cNvPr id="176132" name="Rectangle 3"/>
          <p:cNvSpPr>
            <a:spLocks noGrp="1" noChangeArrowheads="1"/>
          </p:cNvSpPr>
          <p:nvPr>
            <p:ph type="body" idx="1"/>
          </p:nvPr>
        </p:nvSpPr>
        <p:spPr>
          <a:xfrm>
            <a:off x="686421" y="4344108"/>
            <a:ext cx="5485158" cy="41146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wrap="none" lIns="90059" tIns="45030" rIns="90059" bIns="45030" anchor="ct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1728000" y="5463114"/>
            <a:ext cx="5688000"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1987796" y="4651214"/>
            <a:ext cx="5168403"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第十二</a:t>
            </a:r>
            <a:r>
              <a:rPr kumimoji="1" lang="zh-CN" altLang="en-US" sz="4000" b="1" i="0" u="none" strike="noStrike" kern="1200" cap="none" spc="300" normalizeH="0" baseline="0" noProof="0">
                <a:ln>
                  <a:noFill/>
                </a:ln>
                <a:solidFill>
                  <a:prstClr val="white"/>
                </a:solidFill>
                <a:effectLst/>
                <a:uLnTx/>
                <a:uFillTx/>
                <a:latin typeface="微软雅黑"/>
                <a:ea typeface="+mn-ea"/>
                <a:cs typeface="+mn-cs"/>
                <a:sym typeface="+mn-ea"/>
              </a:rPr>
              <a:t>课   集成学习</a:t>
            </a:r>
            <a:endPar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21195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Times New Roman"/>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谢   谢！</a:t>
            </a:r>
          </a:p>
        </p:txBody>
      </p:sp>
    </p:spTree>
    <p:extLst>
      <p:ext uri="{BB962C8B-B14F-4D97-AF65-F5344CB8AC3E}">
        <p14:creationId xmlns:p14="http://schemas.microsoft.com/office/powerpoint/2010/main" val="273226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8"/>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集成学习简介</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8"/>
              <a:ext cx="1383225" cy="726185"/>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集成学习算法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8"/>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集成学习应用</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148747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2"/>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集成学习简介</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9"/>
              <a:ext cx="1383225" cy="72618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集成学习算法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集成学习应用</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388493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2"/>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集成学习简介</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9"/>
              <a:ext cx="1383225" cy="72618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集成学习算法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集成学习应用</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415148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44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
        <p:nvSpPr>
          <p:cNvPr id="2" name="任意多边形 12">
            <a:extLst>
              <a:ext uri="{FF2B5EF4-FFF2-40B4-BE49-F238E27FC236}">
                <a16:creationId xmlns:a16="http://schemas.microsoft.com/office/drawing/2014/main" id="{D1435E19-D09A-4C02-97B7-11C43A56425D}"/>
              </a:ext>
            </a:extLst>
          </p:cNvPr>
          <p:cNvSpPr>
            <a:spLocks noChangeArrowheads="1"/>
          </p:cNvSpPr>
          <p:nvPr userDrawn="1"/>
        </p:nvSpPr>
        <p:spPr bwMode="auto">
          <a:xfrm flipH="1" flipV="1">
            <a:off x="0" y="-186690"/>
            <a:ext cx="9144000" cy="714376"/>
          </a:xfrm>
          <a:custGeom>
            <a:avLst/>
            <a:gdLst>
              <a:gd name="T0" fmla="*/ 0 w 9144000"/>
              <a:gd name="T1" fmla="*/ 0 h 3161611"/>
              <a:gd name="T2" fmla="*/ 9144000 w 9144000"/>
              <a:gd name="T3" fmla="*/ 0 h 3161611"/>
              <a:gd name="T4" fmla="*/ 9144000 w 9144000"/>
              <a:gd name="T5" fmla="*/ 0 h 3161611"/>
              <a:gd name="T6" fmla="*/ 9144000 w 9144000"/>
              <a:gd name="T7" fmla="*/ 0 h 3161611"/>
              <a:gd name="T8" fmla="*/ 0 w 9144000"/>
              <a:gd name="T9" fmla="*/ 0 h 3161611"/>
              <a:gd name="T10" fmla="*/ 0 w 9144000"/>
              <a:gd name="T11" fmla="*/ 0 h 3161611"/>
              <a:gd name="T12" fmla="*/ 0 60000 65536"/>
              <a:gd name="T13" fmla="*/ 0 60000 65536"/>
              <a:gd name="T14" fmla="*/ 0 60000 65536"/>
              <a:gd name="T15" fmla="*/ 0 60000 65536"/>
              <a:gd name="T16" fmla="*/ 0 60000 65536"/>
              <a:gd name="T17" fmla="*/ 0 60000 65536"/>
              <a:gd name="T18" fmla="*/ 0 w 9144000"/>
              <a:gd name="T19" fmla="*/ 0 h 3161611"/>
              <a:gd name="T20" fmla="*/ 9144000 w 9144000"/>
              <a:gd name="T21" fmla="*/ 3161611 h 3161611"/>
            </a:gdLst>
            <a:ahLst/>
            <a:cxnLst>
              <a:cxn ang="T12">
                <a:pos x="T0" y="T1"/>
              </a:cxn>
              <a:cxn ang="T13">
                <a:pos x="T2" y="T3"/>
              </a:cxn>
              <a:cxn ang="T14">
                <a:pos x="T4" y="T5"/>
              </a:cxn>
              <a:cxn ang="T15">
                <a:pos x="T6" y="T7"/>
              </a:cxn>
              <a:cxn ang="T16">
                <a:pos x="T8" y="T9"/>
              </a:cxn>
              <a:cxn ang="T17">
                <a:pos x="T10" y="T11"/>
              </a:cxn>
            </a:cxnLst>
            <a:rect l="T18" t="T19" r="T20" b="T21"/>
            <a:pathLst>
              <a:path w="9144000" h="3161611">
                <a:moveTo>
                  <a:pt x="0" y="0"/>
                </a:moveTo>
                <a:cubicBezTo>
                  <a:pt x="5090251" y="3161611"/>
                  <a:pt x="6327576" y="2305507"/>
                  <a:pt x="9144000" y="952449"/>
                </a:cubicBezTo>
                <a:lnTo>
                  <a:pt x="9144000" y="1428674"/>
                </a:lnTo>
                <a:lnTo>
                  <a:pt x="9144000" y="2407292"/>
                </a:lnTo>
                <a:lnTo>
                  <a:pt x="0" y="2407292"/>
                </a:lnTo>
                <a:lnTo>
                  <a:pt x="0" y="0"/>
                </a:lnTo>
                <a:close/>
              </a:path>
            </a:pathLst>
          </a:custGeom>
          <a:solidFill>
            <a:srgbClr val="5B9BD5"/>
          </a:solidFill>
          <a:ln>
            <a:noFill/>
          </a:ln>
        </p:spPr>
        <p:txBody>
          <a:bodyPr anchor="ctr"/>
          <a:lstStyle/>
          <a:p>
            <a:pPr eaLnBrk="0" fontAlgn="base" hangingPunct="0">
              <a:spcBef>
                <a:spcPct val="0"/>
              </a:spcBef>
              <a:spcAft>
                <a:spcPct val="0"/>
              </a:spcAft>
            </a:pPr>
            <a:endParaRPr lang="zh-CN" altLang="en-US">
              <a:solidFill>
                <a:srgbClr val="000000"/>
              </a:solidFill>
              <a:latin typeface="Arial" pitchFamily="34" charset="0"/>
              <a:ea typeface="宋体" pitchFamily="2" charset="-122"/>
            </a:endParaRPr>
          </a:p>
        </p:txBody>
      </p:sp>
      <p:sp>
        <p:nvSpPr>
          <p:cNvPr id="3" name="任意多边形 13">
            <a:extLst>
              <a:ext uri="{FF2B5EF4-FFF2-40B4-BE49-F238E27FC236}">
                <a16:creationId xmlns:a16="http://schemas.microsoft.com/office/drawing/2014/main" id="{AFCDA7DC-0951-482D-B28E-5216243BCB53}"/>
              </a:ext>
            </a:extLst>
          </p:cNvPr>
          <p:cNvSpPr>
            <a:spLocks noChangeArrowheads="1"/>
          </p:cNvSpPr>
          <p:nvPr userDrawn="1"/>
        </p:nvSpPr>
        <p:spPr bwMode="auto">
          <a:xfrm>
            <a:off x="0" y="-179070"/>
            <a:ext cx="9144000" cy="962026"/>
          </a:xfrm>
          <a:custGeom>
            <a:avLst/>
            <a:gdLst>
              <a:gd name="T0" fmla="*/ 0 w 9144000"/>
              <a:gd name="T1" fmla="*/ 425034 h 803361"/>
              <a:gd name="T2" fmla="*/ 9144000 w 9144000"/>
              <a:gd name="T3" fmla="*/ 607063 h 803361"/>
              <a:gd name="T4" fmla="*/ 9144000 w 9144000"/>
              <a:gd name="T5" fmla="*/ 785148 h 803361"/>
              <a:gd name="T6" fmla="*/ 0 w 9144000"/>
              <a:gd name="T7" fmla="*/ 556989 h 803361"/>
              <a:gd name="T8" fmla="*/ 0 w 9144000"/>
              <a:gd name="T9" fmla="*/ 425034 h 803361"/>
              <a:gd name="T10" fmla="*/ 0 60000 65536"/>
              <a:gd name="T11" fmla="*/ 0 60000 65536"/>
              <a:gd name="T12" fmla="*/ 0 60000 65536"/>
              <a:gd name="T13" fmla="*/ 0 60000 65536"/>
              <a:gd name="T14" fmla="*/ 0 60000 65536"/>
              <a:gd name="T15" fmla="*/ 0 w 9144000"/>
              <a:gd name="T16" fmla="*/ 0 h 803361"/>
              <a:gd name="T17" fmla="*/ 9144000 w 9144000"/>
              <a:gd name="T18" fmla="*/ 803361 h 803361"/>
            </a:gdLst>
            <a:ahLst/>
            <a:cxnLst>
              <a:cxn ang="T10">
                <a:pos x="T0" y="T1"/>
              </a:cxn>
              <a:cxn ang="T11">
                <a:pos x="T2" y="T3"/>
              </a:cxn>
              <a:cxn ang="T12">
                <a:pos x="T4" y="T5"/>
              </a:cxn>
              <a:cxn ang="T13">
                <a:pos x="T6" y="T7"/>
              </a:cxn>
              <a:cxn ang="T14">
                <a:pos x="T8" y="T9"/>
              </a:cxn>
            </a:cxnLst>
            <a:rect l="T15" t="T16" r="T17" b="T18"/>
            <a:pathLst>
              <a:path w="9144000" h="803361">
                <a:moveTo>
                  <a:pt x="0" y="434894"/>
                </a:moveTo>
                <a:cubicBezTo>
                  <a:pt x="3687973" y="0"/>
                  <a:pt x="5961894" y="231276"/>
                  <a:pt x="9144000" y="621144"/>
                </a:cubicBezTo>
                <a:lnTo>
                  <a:pt x="9144000" y="803361"/>
                </a:lnTo>
                <a:cubicBezTo>
                  <a:pt x="5530958" y="225931"/>
                  <a:pt x="2442302" y="154536"/>
                  <a:pt x="0" y="569909"/>
                </a:cubicBezTo>
                <a:lnTo>
                  <a:pt x="0" y="434894"/>
                </a:lnTo>
                <a:close/>
              </a:path>
            </a:pathLst>
          </a:custGeom>
          <a:solidFill>
            <a:srgbClr val="13548C"/>
          </a:solidFill>
          <a:ln>
            <a:noFill/>
          </a:ln>
        </p:spPr>
        <p:txBody>
          <a:bodyPr anchor="ctr"/>
          <a:lstStyle/>
          <a:p>
            <a:pPr eaLnBrk="0" fontAlgn="base" hangingPunct="0">
              <a:spcBef>
                <a:spcPct val="0"/>
              </a:spcBef>
              <a:spcAft>
                <a:spcPct val="0"/>
              </a:spcAft>
            </a:pPr>
            <a:endParaRPr lang="zh-CN" altLang="en-US">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25447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91456984-CD33-461C-AF16-36CB0622F164}"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78972849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cholarpedia.org/wiki/images/a/ab/Figure1b.jpg" TargetMode="External"/><Relationship Id="rId1" Type="http://schemas.openxmlformats.org/officeDocument/2006/relationships/slideLayout" Target="../slideLayouts/slideLayout6.xml"/><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830.png"/></Relationships>
</file>

<file path=ppt/slides/_rels/slide10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8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8.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6.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6" Type="http://schemas.openxmlformats.org/officeDocument/2006/relationships/image" Target="../media/image18.tmp"/><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20.png"/><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18.tmp"/><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6.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image" Target="../media/image18.tmp"/><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37.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43.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image" Target="../media/image18.tmp"/><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37.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slideLayout" Target="../slideLayouts/slideLayout6.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image" Target="../media/image18.tmp"/><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6.xml"/><Relationship Id="rId7" Type="http://schemas.openxmlformats.org/officeDocument/2006/relationships/image" Target="../media/image46.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 Id="rId9" Type="http://schemas.openxmlformats.org/officeDocument/2006/relationships/image" Target="../media/image47.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4.png"/><Relationship Id="rId7"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6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7.xml"/><Relationship Id="rId7" Type="http://schemas.openxmlformats.org/officeDocument/2006/relationships/image" Target="../media/image46.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 Id="rId9" Type="http://schemas.openxmlformats.org/officeDocument/2006/relationships/image" Target="../media/image47.emf"/></Relationships>
</file>

<file path=ppt/slides/_rels/slide7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8.xml"/><Relationship Id="rId7"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45.emf"/><Relationship Id="rId4" Type="http://schemas.openxmlformats.org/officeDocument/2006/relationships/image" Target="../media/image68.png"/><Relationship Id="rId9" Type="http://schemas.openxmlformats.org/officeDocument/2006/relationships/oleObject" Target="../embeddings/oleObject5.bin"/></Relationships>
</file>

<file path=ppt/slides/_rels/slide7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3.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3.xml"/><Relationship Id="rId7" Type="http://schemas.openxmlformats.org/officeDocument/2006/relationships/image" Target="../media/image46.e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 Id="rId9" Type="http://schemas.openxmlformats.org/officeDocument/2006/relationships/image" Target="../media/image47.emf"/></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slideLayout" Target="../slideLayouts/slideLayout6.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18.tmp"/><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8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scholarpedia.org/wiki/images/e/e6/Figure1a.jpg" TargetMode="External"/><Relationship Id="rId1" Type="http://schemas.openxmlformats.org/officeDocument/2006/relationships/slideLayout" Target="../slideLayouts/slideLayout6.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6.wdp"/></Relationships>
</file>

<file path=ppt/slides/_rels/slide91.xml.rels><?xml version="1.0" encoding="UTF-8" standalone="yes"?>
<Relationships xmlns="http://schemas.openxmlformats.org/package/2006/relationships"><Relationship Id="rId8" Type="http://schemas.openxmlformats.org/officeDocument/2006/relationships/tags" Target="../tags/tag112.xml"/><Relationship Id="rId13" Type="http://schemas.microsoft.com/office/2007/relationships/hdphoto" Target="../media/hdphoto7.wdp"/><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89.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slideLayout" Target="../slideLayouts/slideLayout6.xml"/><Relationship Id="rId5" Type="http://schemas.openxmlformats.org/officeDocument/2006/relationships/tags" Target="../tags/tag109.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8.tmp"/></Relationships>
</file>

<file path=ppt/slides/_rels/slide9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image" Target="../media/image18.tmp"/><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527212"/>
      </p:ext>
    </p:extLst>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5" descr="800px-Figure1b">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Lst>
          </a:blip>
          <a:srcRect b="5333"/>
          <a:stretch>
            <a:fillRect/>
          </a:stretch>
        </p:blipFill>
        <p:spPr bwMode="auto">
          <a:xfrm>
            <a:off x="762000" y="723900"/>
            <a:ext cx="7620000" cy="5410200"/>
          </a:xfrm>
          <a:prstGeom prst="rect">
            <a:avLst/>
          </a:prstGeom>
          <a:noFill/>
          <a:ln w="9525">
            <a:noFill/>
            <a:miter lim="800000"/>
            <a:headEnd/>
            <a:tailEnd/>
          </a:ln>
        </p:spPr>
      </p:pic>
      <p:sp>
        <p:nvSpPr>
          <p:cNvPr id="5" name="Rectangle 2">
            <a:extLst>
              <a:ext uri="{FF2B5EF4-FFF2-40B4-BE49-F238E27FC236}">
                <a16:creationId xmlns:a16="http://schemas.microsoft.com/office/drawing/2014/main" id="{6977D0BA-18E1-404E-A947-08F21EA8E2C7}"/>
              </a:ext>
            </a:extLst>
          </p:cNvPr>
          <p:cNvSpPr txBox="1">
            <a:spLocks noChangeArrowheads="1"/>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分而治之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250658685"/>
      </p:ext>
    </p:extLst>
  </p:cSld>
  <p:clrMapOvr>
    <a:masterClrMapping/>
  </p:clrMapOvr>
  <p:transition spd="med">
    <p:split orient="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2.3.2 Stacking</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7" name="table">
            <a:extLst>
              <a:ext uri="{FF2B5EF4-FFF2-40B4-BE49-F238E27FC236}">
                <a16:creationId xmlns:a16="http://schemas.microsoft.com/office/drawing/2014/main" id="{4A8AA645-E300-48DB-BC9D-BB492F41B561}"/>
              </a:ext>
            </a:extLst>
          </p:cNvPr>
          <p:cNvPicPr>
            <a:picLocks noGrp="1"/>
          </p:cNvPicPr>
          <p:nvPr/>
        </p:nvPicPr>
        <p:blipFill>
          <a:blip r:embed="rId2"/>
          <a:stretch>
            <a:fillRect/>
          </a:stretch>
        </p:blipFill>
        <p:spPr>
          <a:xfrm>
            <a:off x="313846" y="1175983"/>
            <a:ext cx="447149" cy="3481800"/>
          </a:xfrm>
          <a:prstGeom prst="rect">
            <a:avLst/>
          </a:prstGeom>
        </p:spPr>
      </p:pic>
      <p:sp>
        <p:nvSpPr>
          <p:cNvPr id="38" name="流程图: 或者 37">
            <a:extLst>
              <a:ext uri="{FF2B5EF4-FFF2-40B4-BE49-F238E27FC236}">
                <a16:creationId xmlns:a16="http://schemas.microsoft.com/office/drawing/2014/main" id="{44FFFA54-D7A0-4EE2-B8CF-98EBF9BDEEC4}"/>
              </a:ext>
            </a:extLst>
          </p:cNvPr>
          <p:cNvSpPr/>
          <p:nvPr/>
        </p:nvSpPr>
        <p:spPr>
          <a:xfrm>
            <a:off x="1601985" y="2688283"/>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9" name="燕尾形箭头 6">
            <a:extLst>
              <a:ext uri="{FF2B5EF4-FFF2-40B4-BE49-F238E27FC236}">
                <a16:creationId xmlns:a16="http://schemas.microsoft.com/office/drawing/2014/main" id="{6529E65F-AFA3-43A5-9E55-74C00509970B}"/>
              </a:ext>
            </a:extLst>
          </p:cNvPr>
          <p:cNvSpPr/>
          <p:nvPr/>
        </p:nvSpPr>
        <p:spPr>
          <a:xfrm>
            <a:off x="821490" y="2772883"/>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0" name="流程图: 可选过程 39">
            <a:extLst>
              <a:ext uri="{FF2B5EF4-FFF2-40B4-BE49-F238E27FC236}">
                <a16:creationId xmlns:a16="http://schemas.microsoft.com/office/drawing/2014/main" id="{B40E9425-7856-4028-B9BF-F65B0C80A8DD}"/>
              </a:ext>
            </a:extLst>
          </p:cNvPr>
          <p:cNvSpPr/>
          <p:nvPr/>
        </p:nvSpPr>
        <p:spPr>
          <a:xfrm>
            <a:off x="1218180" y="1395598"/>
            <a:ext cx="1219200" cy="457200"/>
          </a:xfrm>
          <a:prstGeom prst="flowChartAlternateProcess">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Learner</a:t>
            </a:r>
            <a:endParaRPr lang="zh-CN" altLang="en-US" b="1" dirty="0">
              <a:solidFill>
                <a:srgbClr val="0070C0"/>
              </a:solidFill>
              <a:cs typeface="+mn-ea"/>
              <a:sym typeface="+mn-lt"/>
            </a:endParaRPr>
          </a:p>
        </p:txBody>
      </p:sp>
      <p:sp>
        <p:nvSpPr>
          <p:cNvPr id="41" name="下箭头 8">
            <a:extLst>
              <a:ext uri="{FF2B5EF4-FFF2-40B4-BE49-F238E27FC236}">
                <a16:creationId xmlns:a16="http://schemas.microsoft.com/office/drawing/2014/main" id="{01C35CDD-0A72-4AAB-8150-EC66ED56841E}"/>
              </a:ext>
            </a:extLst>
          </p:cNvPr>
          <p:cNvSpPr/>
          <p:nvPr/>
        </p:nvSpPr>
        <p:spPr>
          <a:xfrm>
            <a:off x="1683780" y="1934511"/>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TextBox 9">
            <a:extLst>
              <a:ext uri="{FF2B5EF4-FFF2-40B4-BE49-F238E27FC236}">
                <a16:creationId xmlns:a16="http://schemas.microsoft.com/office/drawing/2014/main" id="{E739CB56-228A-4DEA-A947-32371DEF33D8}"/>
              </a:ext>
            </a:extLst>
          </p:cNvPr>
          <p:cNvSpPr txBox="1"/>
          <p:nvPr/>
        </p:nvSpPr>
        <p:spPr>
          <a:xfrm>
            <a:off x="333678" y="4715611"/>
            <a:ext cx="407484"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D</a:t>
            </a:r>
            <a:endParaRPr lang="zh-CN" altLang="en-US" dirty="0">
              <a:sym typeface="+mn-lt"/>
            </a:endParaRPr>
          </a:p>
        </p:txBody>
      </p:sp>
      <p:sp>
        <p:nvSpPr>
          <p:cNvPr id="43" name="流程图: 准备 42">
            <a:extLst>
              <a:ext uri="{FF2B5EF4-FFF2-40B4-BE49-F238E27FC236}">
                <a16:creationId xmlns:a16="http://schemas.microsoft.com/office/drawing/2014/main" id="{402781F2-D05D-48DF-A488-E1ACD9848D50}"/>
              </a:ext>
            </a:extLst>
          </p:cNvPr>
          <p:cNvSpPr/>
          <p:nvPr/>
        </p:nvSpPr>
        <p:spPr>
          <a:xfrm>
            <a:off x="3050297" y="2013300"/>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1</a:t>
            </a:r>
            <a:endParaRPr lang="zh-CN" altLang="en-US" b="1" baseline="-25000" dirty="0">
              <a:solidFill>
                <a:srgbClr val="0070C0"/>
              </a:solidFill>
              <a:cs typeface="+mn-ea"/>
              <a:sym typeface="+mn-lt"/>
            </a:endParaRPr>
          </a:p>
        </p:txBody>
      </p:sp>
      <p:sp>
        <p:nvSpPr>
          <p:cNvPr id="44" name="流程图: 准备 43">
            <a:extLst>
              <a:ext uri="{FF2B5EF4-FFF2-40B4-BE49-F238E27FC236}">
                <a16:creationId xmlns:a16="http://schemas.microsoft.com/office/drawing/2014/main" id="{223F64CD-39DF-4B3B-8D37-08BAF2F15BD2}"/>
              </a:ext>
            </a:extLst>
          </p:cNvPr>
          <p:cNvSpPr/>
          <p:nvPr/>
        </p:nvSpPr>
        <p:spPr>
          <a:xfrm>
            <a:off x="3050297" y="2688283"/>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2</a:t>
            </a:r>
            <a:endParaRPr lang="zh-CN" altLang="en-US" b="1" baseline="-25000" dirty="0">
              <a:solidFill>
                <a:srgbClr val="0070C0"/>
              </a:solidFill>
              <a:cs typeface="+mn-ea"/>
              <a:sym typeface="+mn-lt"/>
            </a:endParaRPr>
          </a:p>
        </p:txBody>
      </p:sp>
      <p:sp>
        <p:nvSpPr>
          <p:cNvPr id="45" name="流程图: 准备 44">
            <a:extLst>
              <a:ext uri="{FF2B5EF4-FFF2-40B4-BE49-F238E27FC236}">
                <a16:creationId xmlns:a16="http://schemas.microsoft.com/office/drawing/2014/main" id="{D92F8AE1-D4D1-406A-B326-C6B6455A8D50}"/>
              </a:ext>
            </a:extLst>
          </p:cNvPr>
          <p:cNvSpPr/>
          <p:nvPr/>
        </p:nvSpPr>
        <p:spPr>
          <a:xfrm>
            <a:off x="3050297" y="3533558"/>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k</a:t>
            </a:r>
            <a:endParaRPr lang="zh-CN" altLang="en-US" b="1" baseline="-25000" dirty="0">
              <a:solidFill>
                <a:srgbClr val="0070C0"/>
              </a:solidFill>
              <a:cs typeface="+mn-ea"/>
              <a:sym typeface="+mn-lt"/>
            </a:endParaRPr>
          </a:p>
        </p:txBody>
      </p:sp>
      <p:sp>
        <p:nvSpPr>
          <p:cNvPr id="46" name="TextBox 13">
            <a:extLst>
              <a:ext uri="{FF2B5EF4-FFF2-40B4-BE49-F238E27FC236}">
                <a16:creationId xmlns:a16="http://schemas.microsoft.com/office/drawing/2014/main" id="{860AB962-6355-477A-89DD-2330E26FBD42}"/>
              </a:ext>
            </a:extLst>
          </p:cNvPr>
          <p:cNvSpPr txBox="1"/>
          <p:nvPr/>
        </p:nvSpPr>
        <p:spPr>
          <a:xfrm>
            <a:off x="3174512" y="3064916"/>
            <a:ext cx="4924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mn-lt"/>
                <a:ea typeface="+mn-ea"/>
                <a:cs typeface="+mn-ea"/>
                <a:sym typeface="+mn-lt"/>
              </a:rPr>
              <a:t>…</a:t>
            </a:r>
            <a:endParaRPr lang="zh-CN" altLang="en-US" dirty="0">
              <a:latin typeface="+mn-lt"/>
              <a:ea typeface="+mn-ea"/>
              <a:cs typeface="+mn-ea"/>
              <a:sym typeface="+mn-lt"/>
            </a:endParaRPr>
          </a:p>
        </p:txBody>
      </p:sp>
      <p:sp>
        <p:nvSpPr>
          <p:cNvPr id="47" name="燕尾形箭头 14">
            <a:extLst>
              <a:ext uri="{FF2B5EF4-FFF2-40B4-BE49-F238E27FC236}">
                <a16:creationId xmlns:a16="http://schemas.microsoft.com/office/drawing/2014/main" id="{6245E211-0FFB-46D0-B15D-A90F99004F0F}"/>
              </a:ext>
            </a:extLst>
          </p:cNvPr>
          <p:cNvSpPr/>
          <p:nvPr/>
        </p:nvSpPr>
        <p:spPr>
          <a:xfrm>
            <a:off x="2119680" y="2772883"/>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8" name="流程图: 准备 47">
            <a:extLst>
              <a:ext uri="{FF2B5EF4-FFF2-40B4-BE49-F238E27FC236}">
                <a16:creationId xmlns:a16="http://schemas.microsoft.com/office/drawing/2014/main" id="{30813855-0396-4A06-AC56-56C95DE08335}"/>
              </a:ext>
            </a:extLst>
          </p:cNvPr>
          <p:cNvSpPr/>
          <p:nvPr/>
        </p:nvSpPr>
        <p:spPr>
          <a:xfrm>
            <a:off x="6442904" y="2688283"/>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endParaRPr lang="zh-CN" altLang="en-US" b="1" baseline="-25000" dirty="0">
              <a:solidFill>
                <a:srgbClr val="0070C0"/>
              </a:solidFill>
              <a:cs typeface="+mn-ea"/>
              <a:sym typeface="+mn-lt"/>
            </a:endParaRPr>
          </a:p>
        </p:txBody>
      </p:sp>
      <p:sp>
        <p:nvSpPr>
          <p:cNvPr id="49" name="下箭头 16">
            <a:extLst>
              <a:ext uri="{FF2B5EF4-FFF2-40B4-BE49-F238E27FC236}">
                <a16:creationId xmlns:a16="http://schemas.microsoft.com/office/drawing/2014/main" id="{58E8B131-6619-4539-8506-4FD00DCFEC5C}"/>
              </a:ext>
            </a:extLst>
          </p:cNvPr>
          <p:cNvSpPr/>
          <p:nvPr/>
        </p:nvSpPr>
        <p:spPr>
          <a:xfrm rot="5400000" flipV="1">
            <a:off x="7481399" y="2556883"/>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50" name="肘形连接符 18">
            <a:extLst>
              <a:ext uri="{FF2B5EF4-FFF2-40B4-BE49-F238E27FC236}">
                <a16:creationId xmlns:a16="http://schemas.microsoft.com/office/drawing/2014/main" id="{5FEC92C1-020D-4B9C-B5F7-58387B81752F}"/>
              </a:ext>
            </a:extLst>
          </p:cNvPr>
          <p:cNvCxnSpPr>
            <a:stCxn id="43" idx="3"/>
          </p:cNvCxnSpPr>
          <p:nvPr/>
        </p:nvCxnSpPr>
        <p:spPr>
          <a:xfrm>
            <a:off x="3812297" y="2241900"/>
            <a:ext cx="1367714" cy="435567"/>
          </a:xfrm>
          <a:prstGeom prst="bentConnector3">
            <a:avLst>
              <a:gd name="adj1" fmla="val 50000"/>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104051E-A4C6-4003-A512-B210CD0C35F2}"/>
              </a:ext>
            </a:extLst>
          </p:cNvPr>
          <p:cNvCxnSpPr>
            <a:stCxn id="44" idx="3"/>
            <a:endCxn id="62" idx="2"/>
          </p:cNvCxnSpPr>
          <p:nvPr/>
        </p:nvCxnSpPr>
        <p:spPr>
          <a:xfrm>
            <a:off x="3812297" y="2916883"/>
            <a:ext cx="1332417" cy="0"/>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52" name="肘形连接符 22">
            <a:extLst>
              <a:ext uri="{FF2B5EF4-FFF2-40B4-BE49-F238E27FC236}">
                <a16:creationId xmlns:a16="http://schemas.microsoft.com/office/drawing/2014/main" id="{F41AD228-C4A6-4E32-957A-8C64572CA3D6}"/>
              </a:ext>
            </a:extLst>
          </p:cNvPr>
          <p:cNvCxnSpPr>
            <a:stCxn id="45" idx="3"/>
          </p:cNvCxnSpPr>
          <p:nvPr/>
        </p:nvCxnSpPr>
        <p:spPr>
          <a:xfrm flipV="1">
            <a:off x="3812297" y="3130926"/>
            <a:ext cx="1355385" cy="631232"/>
          </a:xfrm>
          <a:prstGeom prst="bentConnector3">
            <a:avLst>
              <a:gd name="adj1" fmla="val 50000"/>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25">
            <a:extLst>
              <a:ext uri="{FF2B5EF4-FFF2-40B4-BE49-F238E27FC236}">
                <a16:creationId xmlns:a16="http://schemas.microsoft.com/office/drawing/2014/main" id="{A8F661DE-C522-4935-86BB-C9A1F6C54861}"/>
              </a:ext>
            </a:extLst>
          </p:cNvPr>
          <p:cNvSpPr txBox="1"/>
          <p:nvPr/>
        </p:nvSpPr>
        <p:spPr>
          <a:xfrm>
            <a:off x="3703133" y="1741326"/>
            <a:ext cx="8402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1</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p:sp>
        <p:nvSpPr>
          <p:cNvPr id="54" name="TextBox 26">
            <a:extLst>
              <a:ext uri="{FF2B5EF4-FFF2-40B4-BE49-F238E27FC236}">
                <a16:creationId xmlns:a16="http://schemas.microsoft.com/office/drawing/2014/main" id="{EE59178C-B70F-4AA2-81DD-3239F76891DD}"/>
              </a:ext>
            </a:extLst>
          </p:cNvPr>
          <p:cNvSpPr txBox="1"/>
          <p:nvPr/>
        </p:nvSpPr>
        <p:spPr>
          <a:xfrm>
            <a:off x="8045896" y="2686051"/>
            <a:ext cx="38504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i="1" dirty="0">
                <a:solidFill>
                  <a:srgbClr val="FF6600"/>
                </a:solidFill>
                <a:latin typeface="+mn-lt"/>
                <a:ea typeface="+mn-ea"/>
                <a:cs typeface="+mn-ea"/>
                <a:sym typeface="+mn-lt"/>
              </a:rPr>
              <a:t>y</a:t>
            </a:r>
            <a:r>
              <a:rPr lang="en-US" altLang="zh-CN" b="1" i="1" baseline="-25000" dirty="0">
                <a:solidFill>
                  <a:srgbClr val="FF6600"/>
                </a:solidFill>
                <a:latin typeface="+mn-lt"/>
                <a:ea typeface="+mn-ea"/>
                <a:cs typeface="+mn-ea"/>
                <a:sym typeface="+mn-lt"/>
              </a:rPr>
              <a:t>i</a:t>
            </a:r>
            <a:endParaRPr lang="zh-CN" altLang="en-US" b="1" i="1" baseline="-25000" dirty="0">
              <a:solidFill>
                <a:srgbClr val="FF6600"/>
              </a:solidFill>
              <a:latin typeface="+mn-lt"/>
              <a:ea typeface="+mn-ea"/>
              <a:cs typeface="+mn-ea"/>
              <a:sym typeface="+mn-lt"/>
            </a:endParaRPr>
          </a:p>
        </p:txBody>
      </p:sp>
      <p:sp>
        <p:nvSpPr>
          <p:cNvPr id="55" name="TextBox 27">
            <a:extLst>
              <a:ext uri="{FF2B5EF4-FFF2-40B4-BE49-F238E27FC236}">
                <a16:creationId xmlns:a16="http://schemas.microsoft.com/office/drawing/2014/main" id="{F701C155-2103-498B-B26F-A4444C697629}"/>
              </a:ext>
            </a:extLst>
          </p:cNvPr>
          <p:cNvSpPr txBox="1"/>
          <p:nvPr/>
        </p:nvSpPr>
        <p:spPr>
          <a:xfrm>
            <a:off x="2437380" y="4720154"/>
            <a:ext cx="2210862"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Base Classifiers</a:t>
            </a:r>
            <a:endParaRPr lang="zh-CN" altLang="en-US" dirty="0">
              <a:sym typeface="+mn-lt"/>
            </a:endParaRPr>
          </a:p>
        </p:txBody>
      </p:sp>
      <p:sp>
        <p:nvSpPr>
          <p:cNvPr id="56" name="TextBox 28">
            <a:extLst>
              <a:ext uri="{FF2B5EF4-FFF2-40B4-BE49-F238E27FC236}">
                <a16:creationId xmlns:a16="http://schemas.microsoft.com/office/drawing/2014/main" id="{C5760134-B849-4F96-B969-C8D5427EDF88}"/>
              </a:ext>
            </a:extLst>
          </p:cNvPr>
          <p:cNvSpPr txBox="1"/>
          <p:nvPr/>
        </p:nvSpPr>
        <p:spPr>
          <a:xfrm>
            <a:off x="5952126" y="4715611"/>
            <a:ext cx="2124299"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Meta Classifier</a:t>
            </a:r>
            <a:endParaRPr lang="zh-CN" altLang="en-US" dirty="0">
              <a:sym typeface="+mn-lt"/>
            </a:endParaRPr>
          </a:p>
        </p:txBody>
      </p:sp>
      <p:sp>
        <p:nvSpPr>
          <p:cNvPr id="57" name="TextBox 23">
            <a:extLst>
              <a:ext uri="{FF2B5EF4-FFF2-40B4-BE49-F238E27FC236}">
                <a16:creationId xmlns:a16="http://schemas.microsoft.com/office/drawing/2014/main" id="{26CAC6BD-3DBE-407F-BA67-5FDD8EDDFF7E}"/>
              </a:ext>
            </a:extLst>
          </p:cNvPr>
          <p:cNvSpPr txBox="1"/>
          <p:nvPr/>
        </p:nvSpPr>
        <p:spPr>
          <a:xfrm>
            <a:off x="3703133" y="2900093"/>
            <a:ext cx="8402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2</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p:sp>
        <p:nvSpPr>
          <p:cNvPr id="58" name="TextBox 24">
            <a:extLst>
              <a:ext uri="{FF2B5EF4-FFF2-40B4-BE49-F238E27FC236}">
                <a16:creationId xmlns:a16="http://schemas.microsoft.com/office/drawing/2014/main" id="{4503282E-0140-40A3-AB76-EE1C1A15F471}"/>
              </a:ext>
            </a:extLst>
          </p:cNvPr>
          <p:cNvSpPr txBox="1"/>
          <p:nvPr/>
        </p:nvSpPr>
        <p:spPr>
          <a:xfrm>
            <a:off x="3708744" y="3738168"/>
            <a:ext cx="82907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k</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59" name="TextBox 2">
                <a:extLst>
                  <a:ext uri="{FF2B5EF4-FFF2-40B4-BE49-F238E27FC236}">
                    <a16:creationId xmlns:a16="http://schemas.microsoft.com/office/drawing/2014/main" id="{7B27B166-271E-4B93-8A00-0714E16BA031}"/>
                  </a:ext>
                </a:extLst>
              </p:cNvPr>
              <p:cNvSpPr txBox="1"/>
              <p:nvPr/>
            </p:nvSpPr>
            <p:spPr>
              <a:xfrm>
                <a:off x="2144512" y="5316671"/>
                <a:ext cx="27965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mn-ea"/>
                              <a:cs typeface="+mn-ea"/>
                              <a:sym typeface="+mn-lt"/>
                            </a:rPr>
                          </m:ctrlPr>
                        </m:dPr>
                        <m:e>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1</m:t>
                                  </m:r>
                                </m:sub>
                              </m:sSub>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1</m:t>
                                  </m:r>
                                </m:sub>
                              </m:sSub>
                            </m:e>
                          </m:d>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𝑛</m:t>
                              </m:r>
                            </m:sub>
                          </m:sSub>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𝑛</m:t>
                              </m:r>
                            </m:sub>
                          </m:sSub>
                          <m:r>
                            <a:rPr lang="en-US" altLang="zh-CN" b="0" i="1" smtClean="0">
                              <a:latin typeface="Cambria Math" panose="02040503050406030204" pitchFamily="18" charset="0"/>
                              <a:ea typeface="+mn-ea"/>
                              <a:cs typeface="+mn-ea"/>
                              <a:sym typeface="+mn-lt"/>
                            </a:rPr>
                            <m:t>)</m:t>
                          </m:r>
                        </m:e>
                      </m:d>
                    </m:oMath>
                  </m:oMathPara>
                </a14:m>
                <a:endParaRPr lang="zh-CN" altLang="en-US" dirty="0">
                  <a:latin typeface="+mn-lt"/>
                  <a:ea typeface="+mn-ea"/>
                  <a:cs typeface="+mn-ea"/>
                  <a:sym typeface="+mn-lt"/>
                </a:endParaRPr>
              </a:p>
            </p:txBody>
          </p:sp>
        </mc:Choice>
        <mc:Fallback xmlns="">
          <p:sp>
            <p:nvSpPr>
              <p:cNvPr id="59" name="TextBox 2">
                <a:extLst>
                  <a:ext uri="{FF2B5EF4-FFF2-40B4-BE49-F238E27FC236}">
                    <a16:creationId xmlns:a16="http://schemas.microsoft.com/office/drawing/2014/main" id="{7B27B166-271E-4B93-8A00-0714E16BA031}"/>
                  </a:ext>
                </a:extLst>
              </p:cNvPr>
              <p:cNvSpPr txBox="1">
                <a:spLocks noRot="1" noChangeAspect="1" noMove="1" noResize="1" noEditPoints="1" noAdjustHandles="1" noChangeArrowheads="1" noChangeShapeType="1" noTextEdit="1"/>
              </p:cNvSpPr>
              <p:nvPr/>
            </p:nvSpPr>
            <p:spPr>
              <a:xfrm>
                <a:off x="2144512" y="5316671"/>
                <a:ext cx="2796598"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29">
                <a:extLst>
                  <a:ext uri="{FF2B5EF4-FFF2-40B4-BE49-F238E27FC236}">
                    <a16:creationId xmlns:a16="http://schemas.microsoft.com/office/drawing/2014/main" id="{B1290657-2FE0-4AB2-A90E-736D395485DA}"/>
                  </a:ext>
                </a:extLst>
              </p:cNvPr>
              <p:cNvSpPr txBox="1"/>
              <p:nvPr/>
            </p:nvSpPr>
            <p:spPr>
              <a:xfrm>
                <a:off x="4770072" y="5330053"/>
                <a:ext cx="42664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mn-ea"/>
                              <a:cs typeface="+mn-ea"/>
                              <a:sym typeface="+mn-lt"/>
                            </a:rPr>
                          </m:ctrlPr>
                        </m:dPr>
                        <m:e>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1</m:t>
                                  </m:r>
                                </m:sub>
                              </m:sSub>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2</m:t>
                                  </m:r>
                                </m:sub>
                              </m:sSub>
                              <m:d>
                                <m:dPr>
                                  <m:ctrlPr>
                                    <a:rPr lang="en-US" altLang="zh-CN" i="1">
                                      <a:latin typeface="Cambria Math" panose="02040503050406030204" pitchFamily="18" charset="0"/>
                                      <a:ea typeface="+mn-ea"/>
                                      <a:cs typeface="+mn-ea"/>
                                      <a:sym typeface="+mn-lt"/>
                                    </a:rPr>
                                  </m:ctrlPr>
                                </m:dPr>
                                <m:e>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𝑘</m:t>
                                  </m:r>
                                </m:sub>
                              </m:sSub>
                              <m:d>
                                <m:dPr>
                                  <m:ctrlPr>
                                    <a:rPr lang="en-US" altLang="zh-CN" i="1">
                                      <a:latin typeface="Cambria Math" panose="02040503050406030204" pitchFamily="18" charset="0"/>
                                      <a:ea typeface="+mn-ea"/>
                                      <a:cs typeface="+mn-ea"/>
                                      <a:sym typeface="+mn-lt"/>
                                    </a:rPr>
                                  </m:ctrlPr>
                                </m:dPr>
                                <m:e>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𝑖</m:t>
                                  </m:r>
                                </m:sub>
                              </m:sSub>
                            </m:e>
                          </m:d>
                        </m:e>
                      </m:d>
                    </m:oMath>
                  </m:oMathPara>
                </a14:m>
                <a:endParaRPr lang="zh-CN" altLang="en-US" dirty="0">
                  <a:latin typeface="+mn-lt"/>
                  <a:ea typeface="+mn-ea"/>
                  <a:cs typeface="+mn-ea"/>
                  <a:sym typeface="+mn-lt"/>
                </a:endParaRPr>
              </a:p>
            </p:txBody>
          </p:sp>
        </mc:Choice>
        <mc:Fallback xmlns="">
          <p:sp>
            <p:nvSpPr>
              <p:cNvPr id="60" name="TextBox 29">
                <a:extLst>
                  <a:ext uri="{FF2B5EF4-FFF2-40B4-BE49-F238E27FC236}">
                    <a16:creationId xmlns:a16="http://schemas.microsoft.com/office/drawing/2014/main" id="{B1290657-2FE0-4AB2-A90E-736D395485DA}"/>
                  </a:ext>
                </a:extLst>
              </p:cNvPr>
              <p:cNvSpPr txBox="1">
                <a:spLocks noRot="1" noChangeAspect="1" noMove="1" noResize="1" noEditPoints="1" noAdjustHandles="1" noChangeArrowheads="1" noChangeShapeType="1" noTextEdit="1"/>
              </p:cNvSpPr>
              <p:nvPr/>
            </p:nvSpPr>
            <p:spPr>
              <a:xfrm>
                <a:off x="4770072" y="5330053"/>
                <a:ext cx="4266424" cy="461665"/>
              </a:xfrm>
              <a:prstGeom prst="rect">
                <a:avLst/>
              </a:prstGeom>
              <a:blipFill>
                <a:blip r:embed="rId4"/>
                <a:stretch>
                  <a:fillRect/>
                </a:stretch>
              </a:blipFill>
            </p:spPr>
            <p:txBody>
              <a:bodyPr/>
              <a:lstStyle/>
              <a:p>
                <a:r>
                  <a:rPr lang="zh-CN" altLang="en-US">
                    <a:noFill/>
                  </a:rPr>
                  <a:t> </a:t>
                </a:r>
              </a:p>
            </p:txBody>
          </p:sp>
        </mc:Fallback>
      </mc:AlternateContent>
      <p:sp>
        <p:nvSpPr>
          <p:cNvPr id="61" name="TextBox 30">
            <a:extLst>
              <a:ext uri="{FF2B5EF4-FFF2-40B4-BE49-F238E27FC236}">
                <a16:creationId xmlns:a16="http://schemas.microsoft.com/office/drawing/2014/main" id="{0BE50FB6-4AC4-474A-9EE0-689426FE2D6E}"/>
              </a:ext>
            </a:extLst>
          </p:cNvPr>
          <p:cNvSpPr txBox="1"/>
          <p:nvPr/>
        </p:nvSpPr>
        <p:spPr>
          <a:xfrm>
            <a:off x="1382081" y="3191310"/>
            <a:ext cx="891398"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Train</a:t>
            </a:r>
            <a:endParaRPr lang="zh-CN" altLang="en-US" dirty="0">
              <a:sym typeface="+mn-lt"/>
            </a:endParaRPr>
          </a:p>
        </p:txBody>
      </p:sp>
      <p:sp>
        <p:nvSpPr>
          <p:cNvPr id="62" name="流程图: 或者 61">
            <a:extLst>
              <a:ext uri="{FF2B5EF4-FFF2-40B4-BE49-F238E27FC236}">
                <a16:creationId xmlns:a16="http://schemas.microsoft.com/office/drawing/2014/main" id="{B9820C45-3585-43F4-A1D1-6F40CCAC36FE}"/>
              </a:ext>
            </a:extLst>
          </p:cNvPr>
          <p:cNvSpPr/>
          <p:nvPr/>
        </p:nvSpPr>
        <p:spPr>
          <a:xfrm>
            <a:off x="5144714" y="2688283"/>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3" name="流程图: 可选过程 62">
            <a:extLst>
              <a:ext uri="{FF2B5EF4-FFF2-40B4-BE49-F238E27FC236}">
                <a16:creationId xmlns:a16="http://schemas.microsoft.com/office/drawing/2014/main" id="{A981E70D-0515-4C6A-85D2-153A195B9208}"/>
              </a:ext>
            </a:extLst>
          </p:cNvPr>
          <p:cNvSpPr/>
          <p:nvPr/>
        </p:nvSpPr>
        <p:spPr>
          <a:xfrm>
            <a:off x="4763714" y="1395598"/>
            <a:ext cx="1219200" cy="457200"/>
          </a:xfrm>
          <a:prstGeom prst="flowChartAlternateProcess">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Learner</a:t>
            </a:r>
            <a:endParaRPr lang="zh-CN" altLang="en-US" b="1" dirty="0">
              <a:solidFill>
                <a:srgbClr val="0070C0"/>
              </a:solidFill>
              <a:cs typeface="+mn-ea"/>
              <a:sym typeface="+mn-lt"/>
            </a:endParaRPr>
          </a:p>
        </p:txBody>
      </p:sp>
      <p:sp>
        <p:nvSpPr>
          <p:cNvPr id="64" name="下箭头 33">
            <a:extLst>
              <a:ext uri="{FF2B5EF4-FFF2-40B4-BE49-F238E27FC236}">
                <a16:creationId xmlns:a16="http://schemas.microsoft.com/office/drawing/2014/main" id="{0EFA20E8-EBA6-49E5-A7C0-0658E852CC54}"/>
              </a:ext>
            </a:extLst>
          </p:cNvPr>
          <p:cNvSpPr/>
          <p:nvPr/>
        </p:nvSpPr>
        <p:spPr>
          <a:xfrm>
            <a:off x="5231243" y="1934511"/>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5" name="TextBox 34">
            <a:extLst>
              <a:ext uri="{FF2B5EF4-FFF2-40B4-BE49-F238E27FC236}">
                <a16:creationId xmlns:a16="http://schemas.microsoft.com/office/drawing/2014/main" id="{27CEB178-9D24-4B10-922C-9278F1260540}"/>
              </a:ext>
            </a:extLst>
          </p:cNvPr>
          <p:cNvSpPr txBox="1"/>
          <p:nvPr/>
        </p:nvSpPr>
        <p:spPr>
          <a:xfrm>
            <a:off x="4919330" y="3191310"/>
            <a:ext cx="891398"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Train</a:t>
            </a:r>
            <a:endParaRPr lang="zh-CN" altLang="en-US" dirty="0">
              <a:sym typeface="+mn-lt"/>
            </a:endParaRPr>
          </a:p>
        </p:txBody>
      </p:sp>
      <p:sp>
        <p:nvSpPr>
          <p:cNvPr id="66" name="下箭头 35">
            <a:extLst>
              <a:ext uri="{FF2B5EF4-FFF2-40B4-BE49-F238E27FC236}">
                <a16:creationId xmlns:a16="http://schemas.microsoft.com/office/drawing/2014/main" id="{B73A6E0F-7103-435F-A5AC-33D23442E73C}"/>
              </a:ext>
            </a:extLst>
          </p:cNvPr>
          <p:cNvSpPr/>
          <p:nvPr/>
        </p:nvSpPr>
        <p:spPr>
          <a:xfrm rot="5400000" flipV="1">
            <a:off x="5878409" y="2556883"/>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extLst>
      <p:ext uri="{BB962C8B-B14F-4D97-AF65-F5344CB8AC3E}">
        <p14:creationId xmlns:p14="http://schemas.microsoft.com/office/powerpoint/2010/main" val="446455213"/>
      </p:ext>
    </p:extLst>
  </p:cSld>
  <p:clrMapOvr>
    <a:masterClrMapping/>
  </p:clrMapOvr>
  <p:transition spd="med">
    <p:split orient="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2.3.2 Stacking</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7" name="table">
            <a:extLst>
              <a:ext uri="{FF2B5EF4-FFF2-40B4-BE49-F238E27FC236}">
                <a16:creationId xmlns:a16="http://schemas.microsoft.com/office/drawing/2014/main" id="{4A8AA645-E300-48DB-BC9D-BB492F41B561}"/>
              </a:ext>
            </a:extLst>
          </p:cNvPr>
          <p:cNvPicPr>
            <a:picLocks noGrp="1"/>
          </p:cNvPicPr>
          <p:nvPr/>
        </p:nvPicPr>
        <p:blipFill>
          <a:blip r:embed="rId2"/>
          <a:stretch>
            <a:fillRect/>
          </a:stretch>
        </p:blipFill>
        <p:spPr>
          <a:xfrm>
            <a:off x="313846" y="1175983"/>
            <a:ext cx="447149" cy="3481800"/>
          </a:xfrm>
          <a:prstGeom prst="rect">
            <a:avLst/>
          </a:prstGeom>
        </p:spPr>
      </p:pic>
      <p:sp>
        <p:nvSpPr>
          <p:cNvPr id="38" name="流程图: 或者 37">
            <a:extLst>
              <a:ext uri="{FF2B5EF4-FFF2-40B4-BE49-F238E27FC236}">
                <a16:creationId xmlns:a16="http://schemas.microsoft.com/office/drawing/2014/main" id="{44FFFA54-D7A0-4EE2-B8CF-98EBF9BDEEC4}"/>
              </a:ext>
            </a:extLst>
          </p:cNvPr>
          <p:cNvSpPr/>
          <p:nvPr/>
        </p:nvSpPr>
        <p:spPr>
          <a:xfrm>
            <a:off x="1601985" y="2688283"/>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9" name="燕尾形箭头 6">
            <a:extLst>
              <a:ext uri="{FF2B5EF4-FFF2-40B4-BE49-F238E27FC236}">
                <a16:creationId xmlns:a16="http://schemas.microsoft.com/office/drawing/2014/main" id="{6529E65F-AFA3-43A5-9E55-74C00509970B}"/>
              </a:ext>
            </a:extLst>
          </p:cNvPr>
          <p:cNvSpPr/>
          <p:nvPr/>
        </p:nvSpPr>
        <p:spPr>
          <a:xfrm>
            <a:off x="821490" y="2772883"/>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0" name="流程图: 可选过程 39">
            <a:extLst>
              <a:ext uri="{FF2B5EF4-FFF2-40B4-BE49-F238E27FC236}">
                <a16:creationId xmlns:a16="http://schemas.microsoft.com/office/drawing/2014/main" id="{B40E9425-7856-4028-B9BF-F65B0C80A8DD}"/>
              </a:ext>
            </a:extLst>
          </p:cNvPr>
          <p:cNvSpPr/>
          <p:nvPr/>
        </p:nvSpPr>
        <p:spPr>
          <a:xfrm>
            <a:off x="1218180" y="1395598"/>
            <a:ext cx="1219200" cy="457200"/>
          </a:xfrm>
          <a:prstGeom prst="flowChartAlternateProcess">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Learner</a:t>
            </a:r>
            <a:endParaRPr lang="zh-CN" altLang="en-US" b="1" dirty="0">
              <a:solidFill>
                <a:srgbClr val="0070C0"/>
              </a:solidFill>
              <a:cs typeface="+mn-ea"/>
              <a:sym typeface="+mn-lt"/>
            </a:endParaRPr>
          </a:p>
        </p:txBody>
      </p:sp>
      <p:sp>
        <p:nvSpPr>
          <p:cNvPr id="41" name="下箭头 8">
            <a:extLst>
              <a:ext uri="{FF2B5EF4-FFF2-40B4-BE49-F238E27FC236}">
                <a16:creationId xmlns:a16="http://schemas.microsoft.com/office/drawing/2014/main" id="{01C35CDD-0A72-4AAB-8150-EC66ED56841E}"/>
              </a:ext>
            </a:extLst>
          </p:cNvPr>
          <p:cNvSpPr/>
          <p:nvPr/>
        </p:nvSpPr>
        <p:spPr>
          <a:xfrm>
            <a:off x="1683780" y="1934511"/>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TextBox 9">
            <a:extLst>
              <a:ext uri="{FF2B5EF4-FFF2-40B4-BE49-F238E27FC236}">
                <a16:creationId xmlns:a16="http://schemas.microsoft.com/office/drawing/2014/main" id="{E739CB56-228A-4DEA-A947-32371DEF33D8}"/>
              </a:ext>
            </a:extLst>
          </p:cNvPr>
          <p:cNvSpPr txBox="1"/>
          <p:nvPr/>
        </p:nvSpPr>
        <p:spPr>
          <a:xfrm>
            <a:off x="333678" y="4715611"/>
            <a:ext cx="407484"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D</a:t>
            </a:r>
            <a:endParaRPr lang="zh-CN" altLang="en-US" dirty="0">
              <a:sym typeface="+mn-lt"/>
            </a:endParaRPr>
          </a:p>
        </p:txBody>
      </p:sp>
      <p:sp>
        <p:nvSpPr>
          <p:cNvPr id="43" name="流程图: 准备 42">
            <a:extLst>
              <a:ext uri="{FF2B5EF4-FFF2-40B4-BE49-F238E27FC236}">
                <a16:creationId xmlns:a16="http://schemas.microsoft.com/office/drawing/2014/main" id="{402781F2-D05D-48DF-A488-E1ACD9848D50}"/>
              </a:ext>
            </a:extLst>
          </p:cNvPr>
          <p:cNvSpPr/>
          <p:nvPr/>
        </p:nvSpPr>
        <p:spPr>
          <a:xfrm>
            <a:off x="3050297" y="2013300"/>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1</a:t>
            </a:r>
            <a:endParaRPr lang="zh-CN" altLang="en-US" b="1" baseline="-25000" dirty="0">
              <a:solidFill>
                <a:srgbClr val="0070C0"/>
              </a:solidFill>
              <a:cs typeface="+mn-ea"/>
              <a:sym typeface="+mn-lt"/>
            </a:endParaRPr>
          </a:p>
        </p:txBody>
      </p:sp>
      <p:sp>
        <p:nvSpPr>
          <p:cNvPr id="44" name="流程图: 准备 43">
            <a:extLst>
              <a:ext uri="{FF2B5EF4-FFF2-40B4-BE49-F238E27FC236}">
                <a16:creationId xmlns:a16="http://schemas.microsoft.com/office/drawing/2014/main" id="{223F64CD-39DF-4B3B-8D37-08BAF2F15BD2}"/>
              </a:ext>
            </a:extLst>
          </p:cNvPr>
          <p:cNvSpPr/>
          <p:nvPr/>
        </p:nvSpPr>
        <p:spPr>
          <a:xfrm>
            <a:off x="3050297" y="2688283"/>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2</a:t>
            </a:r>
            <a:endParaRPr lang="zh-CN" altLang="en-US" b="1" baseline="-25000" dirty="0">
              <a:solidFill>
                <a:srgbClr val="0070C0"/>
              </a:solidFill>
              <a:cs typeface="+mn-ea"/>
              <a:sym typeface="+mn-lt"/>
            </a:endParaRPr>
          </a:p>
        </p:txBody>
      </p:sp>
      <p:sp>
        <p:nvSpPr>
          <p:cNvPr id="45" name="流程图: 准备 44">
            <a:extLst>
              <a:ext uri="{FF2B5EF4-FFF2-40B4-BE49-F238E27FC236}">
                <a16:creationId xmlns:a16="http://schemas.microsoft.com/office/drawing/2014/main" id="{D92F8AE1-D4D1-406A-B326-C6B6455A8D50}"/>
              </a:ext>
            </a:extLst>
          </p:cNvPr>
          <p:cNvSpPr/>
          <p:nvPr/>
        </p:nvSpPr>
        <p:spPr>
          <a:xfrm>
            <a:off x="3050297" y="3533558"/>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r>
              <a:rPr lang="en-US" altLang="zh-CN" b="1" baseline="-25000">
                <a:solidFill>
                  <a:srgbClr val="0070C0"/>
                </a:solidFill>
                <a:cs typeface="+mn-ea"/>
                <a:sym typeface="+mn-lt"/>
              </a:rPr>
              <a:t>k</a:t>
            </a:r>
            <a:endParaRPr lang="zh-CN" altLang="en-US" b="1" baseline="-25000" dirty="0">
              <a:solidFill>
                <a:srgbClr val="0070C0"/>
              </a:solidFill>
              <a:cs typeface="+mn-ea"/>
              <a:sym typeface="+mn-lt"/>
            </a:endParaRPr>
          </a:p>
        </p:txBody>
      </p:sp>
      <p:sp>
        <p:nvSpPr>
          <p:cNvPr id="46" name="TextBox 13">
            <a:extLst>
              <a:ext uri="{FF2B5EF4-FFF2-40B4-BE49-F238E27FC236}">
                <a16:creationId xmlns:a16="http://schemas.microsoft.com/office/drawing/2014/main" id="{860AB962-6355-477A-89DD-2330E26FBD42}"/>
              </a:ext>
            </a:extLst>
          </p:cNvPr>
          <p:cNvSpPr txBox="1"/>
          <p:nvPr/>
        </p:nvSpPr>
        <p:spPr>
          <a:xfrm>
            <a:off x="3174512" y="3064916"/>
            <a:ext cx="4924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mn-lt"/>
                <a:ea typeface="+mn-ea"/>
                <a:cs typeface="+mn-ea"/>
                <a:sym typeface="+mn-lt"/>
              </a:rPr>
              <a:t>…</a:t>
            </a:r>
            <a:endParaRPr lang="zh-CN" altLang="en-US" dirty="0">
              <a:latin typeface="+mn-lt"/>
              <a:ea typeface="+mn-ea"/>
              <a:cs typeface="+mn-ea"/>
              <a:sym typeface="+mn-lt"/>
            </a:endParaRPr>
          </a:p>
        </p:txBody>
      </p:sp>
      <p:sp>
        <p:nvSpPr>
          <p:cNvPr id="47" name="燕尾形箭头 14">
            <a:extLst>
              <a:ext uri="{FF2B5EF4-FFF2-40B4-BE49-F238E27FC236}">
                <a16:creationId xmlns:a16="http://schemas.microsoft.com/office/drawing/2014/main" id="{6245E211-0FFB-46D0-B15D-A90F99004F0F}"/>
              </a:ext>
            </a:extLst>
          </p:cNvPr>
          <p:cNvSpPr/>
          <p:nvPr/>
        </p:nvSpPr>
        <p:spPr>
          <a:xfrm>
            <a:off x="2119680" y="2772883"/>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8" name="流程图: 准备 47">
            <a:extLst>
              <a:ext uri="{FF2B5EF4-FFF2-40B4-BE49-F238E27FC236}">
                <a16:creationId xmlns:a16="http://schemas.microsoft.com/office/drawing/2014/main" id="{30813855-0396-4A06-AC56-56C95DE08335}"/>
              </a:ext>
            </a:extLst>
          </p:cNvPr>
          <p:cNvSpPr/>
          <p:nvPr/>
        </p:nvSpPr>
        <p:spPr>
          <a:xfrm>
            <a:off x="6442904" y="2688283"/>
            <a:ext cx="762000" cy="457200"/>
          </a:xfrm>
          <a:prstGeom prst="flowChartPreparation">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C</a:t>
            </a:r>
            <a:endParaRPr lang="zh-CN" altLang="en-US" b="1" baseline="-25000" dirty="0">
              <a:solidFill>
                <a:srgbClr val="0070C0"/>
              </a:solidFill>
              <a:cs typeface="+mn-ea"/>
              <a:sym typeface="+mn-lt"/>
            </a:endParaRPr>
          </a:p>
        </p:txBody>
      </p:sp>
      <p:sp>
        <p:nvSpPr>
          <p:cNvPr id="49" name="下箭头 16">
            <a:extLst>
              <a:ext uri="{FF2B5EF4-FFF2-40B4-BE49-F238E27FC236}">
                <a16:creationId xmlns:a16="http://schemas.microsoft.com/office/drawing/2014/main" id="{58E8B131-6619-4539-8506-4FD00DCFEC5C}"/>
              </a:ext>
            </a:extLst>
          </p:cNvPr>
          <p:cNvSpPr/>
          <p:nvPr/>
        </p:nvSpPr>
        <p:spPr>
          <a:xfrm rot="5400000" flipV="1">
            <a:off x="7481399" y="2556883"/>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50" name="肘形连接符 18">
            <a:extLst>
              <a:ext uri="{FF2B5EF4-FFF2-40B4-BE49-F238E27FC236}">
                <a16:creationId xmlns:a16="http://schemas.microsoft.com/office/drawing/2014/main" id="{5FEC92C1-020D-4B9C-B5F7-58387B81752F}"/>
              </a:ext>
            </a:extLst>
          </p:cNvPr>
          <p:cNvCxnSpPr>
            <a:stCxn id="43" idx="3"/>
          </p:cNvCxnSpPr>
          <p:nvPr/>
        </p:nvCxnSpPr>
        <p:spPr>
          <a:xfrm>
            <a:off x="3812297" y="2241900"/>
            <a:ext cx="1367714" cy="435567"/>
          </a:xfrm>
          <a:prstGeom prst="bentConnector3">
            <a:avLst>
              <a:gd name="adj1" fmla="val 50000"/>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104051E-A4C6-4003-A512-B210CD0C35F2}"/>
              </a:ext>
            </a:extLst>
          </p:cNvPr>
          <p:cNvCxnSpPr>
            <a:stCxn id="44" idx="3"/>
            <a:endCxn id="62" idx="2"/>
          </p:cNvCxnSpPr>
          <p:nvPr/>
        </p:nvCxnSpPr>
        <p:spPr>
          <a:xfrm>
            <a:off x="3812297" y="2916883"/>
            <a:ext cx="1332417" cy="0"/>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52" name="肘形连接符 22">
            <a:extLst>
              <a:ext uri="{FF2B5EF4-FFF2-40B4-BE49-F238E27FC236}">
                <a16:creationId xmlns:a16="http://schemas.microsoft.com/office/drawing/2014/main" id="{F41AD228-C4A6-4E32-957A-8C64572CA3D6}"/>
              </a:ext>
            </a:extLst>
          </p:cNvPr>
          <p:cNvCxnSpPr>
            <a:stCxn id="45" idx="3"/>
          </p:cNvCxnSpPr>
          <p:nvPr/>
        </p:nvCxnSpPr>
        <p:spPr>
          <a:xfrm flipV="1">
            <a:off x="3812297" y="3130926"/>
            <a:ext cx="1355385" cy="631232"/>
          </a:xfrm>
          <a:prstGeom prst="bentConnector3">
            <a:avLst>
              <a:gd name="adj1" fmla="val 50000"/>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25">
            <a:extLst>
              <a:ext uri="{FF2B5EF4-FFF2-40B4-BE49-F238E27FC236}">
                <a16:creationId xmlns:a16="http://schemas.microsoft.com/office/drawing/2014/main" id="{A8F661DE-C522-4935-86BB-C9A1F6C54861}"/>
              </a:ext>
            </a:extLst>
          </p:cNvPr>
          <p:cNvSpPr txBox="1"/>
          <p:nvPr/>
        </p:nvSpPr>
        <p:spPr>
          <a:xfrm>
            <a:off x="3703133" y="1741326"/>
            <a:ext cx="8402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1</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p:sp>
        <p:nvSpPr>
          <p:cNvPr id="54" name="TextBox 26">
            <a:extLst>
              <a:ext uri="{FF2B5EF4-FFF2-40B4-BE49-F238E27FC236}">
                <a16:creationId xmlns:a16="http://schemas.microsoft.com/office/drawing/2014/main" id="{EE59178C-B70F-4AA2-81DD-3239F76891DD}"/>
              </a:ext>
            </a:extLst>
          </p:cNvPr>
          <p:cNvSpPr txBox="1"/>
          <p:nvPr/>
        </p:nvSpPr>
        <p:spPr>
          <a:xfrm>
            <a:off x="8045896" y="2686051"/>
            <a:ext cx="38504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i="1" dirty="0">
                <a:solidFill>
                  <a:srgbClr val="FF6600"/>
                </a:solidFill>
                <a:latin typeface="+mn-lt"/>
                <a:ea typeface="+mn-ea"/>
                <a:cs typeface="+mn-ea"/>
                <a:sym typeface="+mn-lt"/>
              </a:rPr>
              <a:t>y</a:t>
            </a:r>
            <a:r>
              <a:rPr lang="en-US" altLang="zh-CN" b="1" i="1" baseline="-25000" dirty="0">
                <a:solidFill>
                  <a:srgbClr val="FF6600"/>
                </a:solidFill>
                <a:latin typeface="+mn-lt"/>
                <a:ea typeface="+mn-ea"/>
                <a:cs typeface="+mn-ea"/>
                <a:sym typeface="+mn-lt"/>
              </a:rPr>
              <a:t>i</a:t>
            </a:r>
            <a:endParaRPr lang="zh-CN" altLang="en-US" b="1" i="1" baseline="-25000" dirty="0">
              <a:solidFill>
                <a:srgbClr val="FF6600"/>
              </a:solidFill>
              <a:latin typeface="+mn-lt"/>
              <a:ea typeface="+mn-ea"/>
              <a:cs typeface="+mn-ea"/>
              <a:sym typeface="+mn-lt"/>
            </a:endParaRPr>
          </a:p>
        </p:txBody>
      </p:sp>
      <p:sp>
        <p:nvSpPr>
          <p:cNvPr id="55" name="TextBox 27">
            <a:extLst>
              <a:ext uri="{FF2B5EF4-FFF2-40B4-BE49-F238E27FC236}">
                <a16:creationId xmlns:a16="http://schemas.microsoft.com/office/drawing/2014/main" id="{F701C155-2103-498B-B26F-A4444C697629}"/>
              </a:ext>
            </a:extLst>
          </p:cNvPr>
          <p:cNvSpPr txBox="1"/>
          <p:nvPr/>
        </p:nvSpPr>
        <p:spPr>
          <a:xfrm>
            <a:off x="2437380" y="4720154"/>
            <a:ext cx="2210862"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Base Classifiers</a:t>
            </a:r>
            <a:endParaRPr lang="zh-CN" altLang="en-US" dirty="0">
              <a:sym typeface="+mn-lt"/>
            </a:endParaRPr>
          </a:p>
        </p:txBody>
      </p:sp>
      <p:sp>
        <p:nvSpPr>
          <p:cNvPr id="56" name="TextBox 28">
            <a:extLst>
              <a:ext uri="{FF2B5EF4-FFF2-40B4-BE49-F238E27FC236}">
                <a16:creationId xmlns:a16="http://schemas.microsoft.com/office/drawing/2014/main" id="{C5760134-B849-4F96-B969-C8D5427EDF88}"/>
              </a:ext>
            </a:extLst>
          </p:cNvPr>
          <p:cNvSpPr txBox="1"/>
          <p:nvPr/>
        </p:nvSpPr>
        <p:spPr>
          <a:xfrm>
            <a:off x="5952126" y="4715611"/>
            <a:ext cx="2124299"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Meta Classifier</a:t>
            </a:r>
            <a:endParaRPr lang="zh-CN" altLang="en-US" dirty="0">
              <a:sym typeface="+mn-lt"/>
            </a:endParaRPr>
          </a:p>
        </p:txBody>
      </p:sp>
      <p:sp>
        <p:nvSpPr>
          <p:cNvPr id="57" name="TextBox 23">
            <a:extLst>
              <a:ext uri="{FF2B5EF4-FFF2-40B4-BE49-F238E27FC236}">
                <a16:creationId xmlns:a16="http://schemas.microsoft.com/office/drawing/2014/main" id="{26CAC6BD-3DBE-407F-BA67-5FDD8EDDFF7E}"/>
              </a:ext>
            </a:extLst>
          </p:cNvPr>
          <p:cNvSpPr txBox="1"/>
          <p:nvPr/>
        </p:nvSpPr>
        <p:spPr>
          <a:xfrm>
            <a:off x="3703133" y="2900093"/>
            <a:ext cx="8402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2</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p:sp>
        <p:nvSpPr>
          <p:cNvPr id="58" name="TextBox 24">
            <a:extLst>
              <a:ext uri="{FF2B5EF4-FFF2-40B4-BE49-F238E27FC236}">
                <a16:creationId xmlns:a16="http://schemas.microsoft.com/office/drawing/2014/main" id="{4503282E-0140-40A3-AB76-EE1C1A15F471}"/>
              </a:ext>
            </a:extLst>
          </p:cNvPr>
          <p:cNvSpPr txBox="1"/>
          <p:nvPr/>
        </p:nvSpPr>
        <p:spPr>
          <a:xfrm>
            <a:off x="3708744" y="3738168"/>
            <a:ext cx="82907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6600"/>
                </a:solidFill>
                <a:latin typeface="+mn-lt"/>
                <a:ea typeface="+mn-ea"/>
                <a:cs typeface="+mn-ea"/>
                <a:sym typeface="+mn-lt"/>
              </a:rPr>
              <a:t>h</a:t>
            </a:r>
            <a:r>
              <a:rPr lang="en-US" altLang="zh-CN" i="1" baseline="-25000" dirty="0">
                <a:solidFill>
                  <a:srgbClr val="FF6600"/>
                </a:solidFill>
                <a:latin typeface="+mn-lt"/>
                <a:ea typeface="+mn-ea"/>
                <a:cs typeface="+mn-ea"/>
                <a:sym typeface="+mn-lt"/>
              </a:rPr>
              <a:t>k</a:t>
            </a:r>
            <a:r>
              <a:rPr lang="en-US" altLang="zh-CN" dirty="0">
                <a:solidFill>
                  <a:srgbClr val="FF6600"/>
                </a:solidFill>
                <a:latin typeface="+mn-lt"/>
                <a:ea typeface="+mn-ea"/>
                <a:cs typeface="+mn-ea"/>
                <a:sym typeface="+mn-lt"/>
              </a:rPr>
              <a:t>(</a:t>
            </a:r>
            <a:r>
              <a:rPr lang="en-US" altLang="zh-CN" i="1" dirty="0">
                <a:solidFill>
                  <a:srgbClr val="FF6600"/>
                </a:solidFill>
                <a:latin typeface="+mn-lt"/>
                <a:ea typeface="+mn-ea"/>
                <a:cs typeface="+mn-ea"/>
                <a:sym typeface="+mn-lt"/>
              </a:rPr>
              <a:t>x</a:t>
            </a:r>
            <a:r>
              <a:rPr lang="en-US" altLang="zh-CN" i="1" baseline="-25000" dirty="0">
                <a:solidFill>
                  <a:srgbClr val="FF6600"/>
                </a:solidFill>
                <a:latin typeface="+mn-lt"/>
                <a:ea typeface="+mn-ea"/>
                <a:cs typeface="+mn-ea"/>
                <a:sym typeface="+mn-lt"/>
              </a:rPr>
              <a:t>i</a:t>
            </a:r>
            <a:r>
              <a:rPr lang="en-US" altLang="zh-CN" dirty="0">
                <a:solidFill>
                  <a:srgbClr val="FF6600"/>
                </a:solidFill>
                <a:latin typeface="+mn-lt"/>
                <a:ea typeface="+mn-ea"/>
                <a:cs typeface="+mn-ea"/>
                <a:sym typeface="+mn-lt"/>
              </a:rPr>
              <a:t>)</a:t>
            </a:r>
            <a:endParaRPr lang="zh-CN" altLang="en-US" dirty="0">
              <a:solidFill>
                <a:srgbClr val="FF6600"/>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59" name="TextBox 2">
                <a:extLst>
                  <a:ext uri="{FF2B5EF4-FFF2-40B4-BE49-F238E27FC236}">
                    <a16:creationId xmlns:a16="http://schemas.microsoft.com/office/drawing/2014/main" id="{7B27B166-271E-4B93-8A00-0714E16BA031}"/>
                  </a:ext>
                </a:extLst>
              </p:cNvPr>
              <p:cNvSpPr txBox="1"/>
              <p:nvPr/>
            </p:nvSpPr>
            <p:spPr>
              <a:xfrm>
                <a:off x="2144512" y="5316671"/>
                <a:ext cx="27965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mn-ea"/>
                              <a:cs typeface="+mn-ea"/>
                              <a:sym typeface="+mn-lt"/>
                            </a:rPr>
                          </m:ctrlPr>
                        </m:dPr>
                        <m:e>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1</m:t>
                                  </m:r>
                                </m:sub>
                              </m:sSub>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1</m:t>
                                  </m:r>
                                </m:sub>
                              </m:sSub>
                            </m:e>
                          </m:d>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𝑛</m:t>
                              </m:r>
                            </m:sub>
                          </m:sSub>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𝑛</m:t>
                              </m:r>
                            </m:sub>
                          </m:sSub>
                          <m:r>
                            <a:rPr lang="en-US" altLang="zh-CN" b="0" i="1" smtClean="0">
                              <a:latin typeface="Cambria Math" panose="02040503050406030204" pitchFamily="18" charset="0"/>
                              <a:ea typeface="+mn-ea"/>
                              <a:cs typeface="+mn-ea"/>
                              <a:sym typeface="+mn-lt"/>
                            </a:rPr>
                            <m:t>)</m:t>
                          </m:r>
                        </m:e>
                      </m:d>
                    </m:oMath>
                  </m:oMathPara>
                </a14:m>
                <a:endParaRPr lang="zh-CN" altLang="en-US" dirty="0">
                  <a:latin typeface="+mn-lt"/>
                  <a:ea typeface="+mn-ea"/>
                  <a:cs typeface="+mn-ea"/>
                  <a:sym typeface="+mn-lt"/>
                </a:endParaRPr>
              </a:p>
            </p:txBody>
          </p:sp>
        </mc:Choice>
        <mc:Fallback xmlns="">
          <p:sp>
            <p:nvSpPr>
              <p:cNvPr id="59" name="TextBox 2">
                <a:extLst>
                  <a:ext uri="{FF2B5EF4-FFF2-40B4-BE49-F238E27FC236}">
                    <a16:creationId xmlns:a16="http://schemas.microsoft.com/office/drawing/2014/main" id="{7B27B166-271E-4B93-8A00-0714E16BA031}"/>
                  </a:ext>
                </a:extLst>
              </p:cNvPr>
              <p:cNvSpPr txBox="1">
                <a:spLocks noRot="1" noChangeAspect="1" noMove="1" noResize="1" noEditPoints="1" noAdjustHandles="1" noChangeArrowheads="1" noChangeShapeType="1" noTextEdit="1"/>
              </p:cNvSpPr>
              <p:nvPr/>
            </p:nvSpPr>
            <p:spPr>
              <a:xfrm>
                <a:off x="2144512" y="5316671"/>
                <a:ext cx="2796598"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29">
                <a:extLst>
                  <a:ext uri="{FF2B5EF4-FFF2-40B4-BE49-F238E27FC236}">
                    <a16:creationId xmlns:a16="http://schemas.microsoft.com/office/drawing/2014/main" id="{B1290657-2FE0-4AB2-A90E-736D395485DA}"/>
                  </a:ext>
                </a:extLst>
              </p:cNvPr>
              <p:cNvSpPr txBox="1"/>
              <p:nvPr/>
            </p:nvSpPr>
            <p:spPr>
              <a:xfrm>
                <a:off x="4770072" y="5330053"/>
                <a:ext cx="42664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mn-ea"/>
                              <a:cs typeface="+mn-ea"/>
                              <a:sym typeface="+mn-lt"/>
                            </a:rPr>
                          </m:ctrlPr>
                        </m:dPr>
                        <m:e>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1</m:t>
                                  </m:r>
                                </m:sub>
                              </m:sSub>
                              <m:d>
                                <m:dPr>
                                  <m:ctrlPr>
                                    <a:rPr lang="en-US" altLang="zh-CN" b="0" i="1" smtClean="0">
                                      <a:latin typeface="Cambria Math" panose="02040503050406030204" pitchFamily="18" charset="0"/>
                                      <a:ea typeface="+mn-ea"/>
                                      <a:cs typeface="+mn-ea"/>
                                      <a:sym typeface="+mn-lt"/>
                                    </a:rPr>
                                  </m:ctrlPr>
                                </m:dPr>
                                <m:e>
                                  <m:sSub>
                                    <m:sSubPr>
                                      <m:ctrlPr>
                                        <a:rPr lang="en-US" altLang="zh-CN" b="0" i="1" smtClean="0">
                                          <a:latin typeface="Cambria Math" panose="02040503050406030204" pitchFamily="18" charset="0"/>
                                          <a:ea typeface="+mn-ea"/>
                                          <a:cs typeface="+mn-ea"/>
                                          <a:sym typeface="+mn-lt"/>
                                        </a:rPr>
                                      </m:ctrlPr>
                                    </m:sSubPr>
                                    <m:e>
                                      <m:r>
                                        <a:rPr lang="en-US" altLang="zh-CN" b="0" i="1" smtClean="0">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2</m:t>
                                  </m:r>
                                </m:sub>
                              </m:sSub>
                              <m:d>
                                <m:dPr>
                                  <m:ctrlPr>
                                    <a:rPr lang="en-US" altLang="zh-CN" i="1">
                                      <a:latin typeface="Cambria Math" panose="02040503050406030204" pitchFamily="18" charset="0"/>
                                      <a:ea typeface="+mn-ea"/>
                                      <a:cs typeface="+mn-ea"/>
                                      <a:sym typeface="+mn-lt"/>
                                    </a:rPr>
                                  </m:ctrlPr>
                                </m:dPr>
                                <m:e>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h</m:t>
                                  </m:r>
                                </m:e>
                                <m:sub>
                                  <m:r>
                                    <a:rPr lang="en-US" altLang="zh-CN" b="0" i="1" smtClean="0">
                                      <a:latin typeface="Cambria Math" panose="02040503050406030204" pitchFamily="18" charset="0"/>
                                      <a:ea typeface="+mn-ea"/>
                                      <a:cs typeface="+mn-ea"/>
                                      <a:sym typeface="+mn-lt"/>
                                    </a:rPr>
                                    <m:t>𝑘</m:t>
                                  </m:r>
                                </m:sub>
                              </m:sSub>
                              <m:d>
                                <m:dPr>
                                  <m:ctrlPr>
                                    <a:rPr lang="en-US" altLang="zh-CN" i="1">
                                      <a:latin typeface="Cambria Math" panose="02040503050406030204" pitchFamily="18" charset="0"/>
                                      <a:ea typeface="+mn-ea"/>
                                      <a:cs typeface="+mn-ea"/>
                                      <a:sym typeface="+mn-lt"/>
                                    </a:rPr>
                                  </m:ctrlPr>
                                </m:dPr>
                                <m:e>
                                  <m:sSub>
                                    <m:sSubPr>
                                      <m:ctrlPr>
                                        <a:rPr lang="en-US" altLang="zh-CN" i="1">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𝑥</m:t>
                                      </m:r>
                                    </m:e>
                                    <m:sub>
                                      <m:r>
                                        <a:rPr lang="en-US" altLang="zh-CN" b="0" i="1" smtClean="0">
                                          <a:latin typeface="Cambria Math" panose="02040503050406030204" pitchFamily="18" charset="0"/>
                                          <a:ea typeface="+mn-ea"/>
                                          <a:cs typeface="+mn-ea"/>
                                          <a:sym typeface="+mn-lt"/>
                                        </a:rPr>
                                        <m:t>𝑖</m:t>
                                      </m:r>
                                    </m:sub>
                                  </m:sSub>
                                </m:e>
                              </m:d>
                              <m:r>
                                <a:rPr lang="en-US" altLang="zh-CN" b="0" i="1" smtClean="0">
                                  <a:latin typeface="Cambria Math" panose="02040503050406030204" pitchFamily="18" charset="0"/>
                                  <a:ea typeface="+mn-ea"/>
                                  <a:cs typeface="+mn-ea"/>
                                  <a:sym typeface="+mn-lt"/>
                                </a:rPr>
                                <m:t>,</m:t>
                              </m:r>
                              <m:sSub>
                                <m:sSubPr>
                                  <m:ctrlPr>
                                    <a:rPr lang="en-US" altLang="zh-CN" b="0" i="1" smtClean="0">
                                      <a:solidFill>
                                        <a:srgbClr val="FF0000"/>
                                      </a:solidFill>
                                      <a:latin typeface="Cambria Math" panose="02040503050406030204" pitchFamily="18" charset="0"/>
                                      <a:ea typeface="+mn-ea"/>
                                      <a:cs typeface="+mn-ea"/>
                                      <a:sym typeface="+mn-lt"/>
                                    </a:rPr>
                                  </m:ctrlPr>
                                </m:sSubPr>
                                <m:e>
                                  <m:r>
                                    <a:rPr lang="en-US" altLang="zh-CN" b="0" i="1" smtClean="0">
                                      <a:solidFill>
                                        <a:srgbClr val="FF0000"/>
                                      </a:solidFill>
                                      <a:latin typeface="Cambria Math" panose="02040503050406030204" pitchFamily="18" charset="0"/>
                                      <a:ea typeface="+mn-ea"/>
                                      <a:cs typeface="+mn-ea"/>
                                      <a:sym typeface="+mn-lt"/>
                                    </a:rPr>
                                    <m:t>𝑦</m:t>
                                  </m:r>
                                </m:e>
                                <m:sub>
                                  <m:r>
                                    <a:rPr lang="en-US" altLang="zh-CN" b="0" i="1" smtClean="0">
                                      <a:solidFill>
                                        <a:srgbClr val="FF0000"/>
                                      </a:solidFill>
                                      <a:latin typeface="Cambria Math" panose="02040503050406030204" pitchFamily="18" charset="0"/>
                                      <a:ea typeface="+mn-ea"/>
                                      <a:cs typeface="+mn-ea"/>
                                      <a:sym typeface="+mn-lt"/>
                                    </a:rPr>
                                    <m:t>𝑖</m:t>
                                  </m:r>
                                </m:sub>
                              </m:sSub>
                            </m:e>
                          </m:d>
                        </m:e>
                      </m:d>
                    </m:oMath>
                  </m:oMathPara>
                </a14:m>
                <a:endParaRPr lang="zh-CN" altLang="en-US" dirty="0">
                  <a:latin typeface="+mn-lt"/>
                  <a:ea typeface="+mn-ea"/>
                  <a:cs typeface="+mn-ea"/>
                  <a:sym typeface="+mn-lt"/>
                </a:endParaRPr>
              </a:p>
            </p:txBody>
          </p:sp>
        </mc:Choice>
        <mc:Fallback xmlns="">
          <p:sp>
            <p:nvSpPr>
              <p:cNvPr id="60" name="TextBox 29">
                <a:extLst>
                  <a:ext uri="{FF2B5EF4-FFF2-40B4-BE49-F238E27FC236}">
                    <a16:creationId xmlns:a16="http://schemas.microsoft.com/office/drawing/2014/main" id="{B1290657-2FE0-4AB2-A90E-736D395485DA}"/>
                  </a:ext>
                </a:extLst>
              </p:cNvPr>
              <p:cNvSpPr txBox="1">
                <a:spLocks noRot="1" noChangeAspect="1" noMove="1" noResize="1" noEditPoints="1" noAdjustHandles="1" noChangeArrowheads="1" noChangeShapeType="1" noTextEdit="1"/>
              </p:cNvSpPr>
              <p:nvPr/>
            </p:nvSpPr>
            <p:spPr>
              <a:xfrm>
                <a:off x="4770072" y="5330053"/>
                <a:ext cx="4266424" cy="461665"/>
              </a:xfrm>
              <a:prstGeom prst="rect">
                <a:avLst/>
              </a:prstGeom>
              <a:blipFill>
                <a:blip r:embed="rId4"/>
                <a:stretch>
                  <a:fillRect/>
                </a:stretch>
              </a:blipFill>
            </p:spPr>
            <p:txBody>
              <a:bodyPr/>
              <a:lstStyle/>
              <a:p>
                <a:r>
                  <a:rPr lang="zh-CN" altLang="en-US">
                    <a:noFill/>
                  </a:rPr>
                  <a:t> </a:t>
                </a:r>
              </a:p>
            </p:txBody>
          </p:sp>
        </mc:Fallback>
      </mc:AlternateContent>
      <p:sp>
        <p:nvSpPr>
          <p:cNvPr id="61" name="TextBox 30">
            <a:extLst>
              <a:ext uri="{FF2B5EF4-FFF2-40B4-BE49-F238E27FC236}">
                <a16:creationId xmlns:a16="http://schemas.microsoft.com/office/drawing/2014/main" id="{0BE50FB6-4AC4-474A-9EE0-689426FE2D6E}"/>
              </a:ext>
            </a:extLst>
          </p:cNvPr>
          <p:cNvSpPr txBox="1"/>
          <p:nvPr/>
        </p:nvSpPr>
        <p:spPr>
          <a:xfrm>
            <a:off x="1382081" y="3191310"/>
            <a:ext cx="891398"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Train</a:t>
            </a:r>
            <a:endParaRPr lang="zh-CN" altLang="en-US" dirty="0">
              <a:sym typeface="+mn-lt"/>
            </a:endParaRPr>
          </a:p>
        </p:txBody>
      </p:sp>
      <p:sp>
        <p:nvSpPr>
          <p:cNvPr id="62" name="流程图: 或者 61">
            <a:extLst>
              <a:ext uri="{FF2B5EF4-FFF2-40B4-BE49-F238E27FC236}">
                <a16:creationId xmlns:a16="http://schemas.microsoft.com/office/drawing/2014/main" id="{B9820C45-3585-43F4-A1D1-6F40CCAC36FE}"/>
              </a:ext>
            </a:extLst>
          </p:cNvPr>
          <p:cNvSpPr/>
          <p:nvPr/>
        </p:nvSpPr>
        <p:spPr>
          <a:xfrm>
            <a:off x="5144714" y="2688283"/>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3" name="流程图: 可选过程 62">
            <a:extLst>
              <a:ext uri="{FF2B5EF4-FFF2-40B4-BE49-F238E27FC236}">
                <a16:creationId xmlns:a16="http://schemas.microsoft.com/office/drawing/2014/main" id="{A981E70D-0515-4C6A-85D2-153A195B9208}"/>
              </a:ext>
            </a:extLst>
          </p:cNvPr>
          <p:cNvSpPr/>
          <p:nvPr/>
        </p:nvSpPr>
        <p:spPr>
          <a:xfrm>
            <a:off x="4763714" y="1395598"/>
            <a:ext cx="1219200" cy="457200"/>
          </a:xfrm>
          <a:prstGeom prst="flowChartAlternateProcess">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b="1">
                <a:solidFill>
                  <a:srgbClr val="0070C0"/>
                </a:solidFill>
                <a:cs typeface="+mn-ea"/>
                <a:sym typeface="+mn-lt"/>
              </a:rPr>
              <a:t>Learner</a:t>
            </a:r>
            <a:endParaRPr lang="zh-CN" altLang="en-US" b="1" dirty="0">
              <a:solidFill>
                <a:srgbClr val="0070C0"/>
              </a:solidFill>
              <a:cs typeface="+mn-ea"/>
              <a:sym typeface="+mn-lt"/>
            </a:endParaRPr>
          </a:p>
        </p:txBody>
      </p:sp>
      <p:sp>
        <p:nvSpPr>
          <p:cNvPr id="64" name="下箭头 33">
            <a:extLst>
              <a:ext uri="{FF2B5EF4-FFF2-40B4-BE49-F238E27FC236}">
                <a16:creationId xmlns:a16="http://schemas.microsoft.com/office/drawing/2014/main" id="{0EFA20E8-EBA6-49E5-A7C0-0658E852CC54}"/>
              </a:ext>
            </a:extLst>
          </p:cNvPr>
          <p:cNvSpPr/>
          <p:nvPr/>
        </p:nvSpPr>
        <p:spPr>
          <a:xfrm>
            <a:off x="5231243" y="1934511"/>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5" name="TextBox 34">
            <a:extLst>
              <a:ext uri="{FF2B5EF4-FFF2-40B4-BE49-F238E27FC236}">
                <a16:creationId xmlns:a16="http://schemas.microsoft.com/office/drawing/2014/main" id="{27CEB178-9D24-4B10-922C-9278F1260540}"/>
              </a:ext>
            </a:extLst>
          </p:cNvPr>
          <p:cNvSpPr txBox="1"/>
          <p:nvPr/>
        </p:nvSpPr>
        <p:spPr>
          <a:xfrm>
            <a:off x="4919330" y="3191310"/>
            <a:ext cx="891398"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Train</a:t>
            </a:r>
            <a:endParaRPr lang="zh-CN" altLang="en-US" dirty="0">
              <a:sym typeface="+mn-lt"/>
            </a:endParaRPr>
          </a:p>
        </p:txBody>
      </p:sp>
      <p:sp>
        <p:nvSpPr>
          <p:cNvPr id="66" name="下箭头 35">
            <a:extLst>
              <a:ext uri="{FF2B5EF4-FFF2-40B4-BE49-F238E27FC236}">
                <a16:creationId xmlns:a16="http://schemas.microsoft.com/office/drawing/2014/main" id="{B73A6E0F-7103-435F-A5AC-33D23442E73C}"/>
              </a:ext>
            </a:extLst>
          </p:cNvPr>
          <p:cNvSpPr/>
          <p:nvPr/>
        </p:nvSpPr>
        <p:spPr>
          <a:xfrm rot="5400000" flipV="1">
            <a:off x="5878409" y="2556883"/>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矩形 32">
            <a:extLst>
              <a:ext uri="{FF2B5EF4-FFF2-40B4-BE49-F238E27FC236}">
                <a16:creationId xmlns:a16="http://schemas.microsoft.com/office/drawing/2014/main" id="{5FCF6825-EB3C-458F-AB79-A515C8FE72A8}"/>
              </a:ext>
            </a:extLst>
          </p:cNvPr>
          <p:cNvSpPr/>
          <p:nvPr/>
        </p:nvSpPr>
        <p:spPr bwMode="auto">
          <a:xfrm>
            <a:off x="4686276" y="1255281"/>
            <a:ext cx="1391207" cy="2397694"/>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33">
            <a:extLst>
              <a:ext uri="{FF2B5EF4-FFF2-40B4-BE49-F238E27FC236}">
                <a16:creationId xmlns:a16="http://schemas.microsoft.com/office/drawing/2014/main" id="{12444A72-4D51-417D-B37C-ED5FF08D4165}"/>
              </a:ext>
            </a:extLst>
          </p:cNvPr>
          <p:cNvSpPr/>
          <p:nvPr/>
        </p:nvSpPr>
        <p:spPr bwMode="auto">
          <a:xfrm>
            <a:off x="5319484" y="4680085"/>
            <a:ext cx="3186706" cy="1133935"/>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Box 21">
            <a:extLst>
              <a:ext uri="{FF2B5EF4-FFF2-40B4-BE49-F238E27FC236}">
                <a16:creationId xmlns:a16="http://schemas.microsoft.com/office/drawing/2014/main" id="{D86186A5-5B1A-4779-AC4C-AFC9EBB98C80}"/>
              </a:ext>
            </a:extLst>
          </p:cNvPr>
          <p:cNvSpPr txBox="1"/>
          <p:nvPr/>
        </p:nvSpPr>
        <p:spPr>
          <a:xfrm>
            <a:off x="463337" y="5993550"/>
            <a:ext cx="5519577" cy="461665"/>
          </a:xfrm>
          <a:prstGeom prst="rect">
            <a:avLst/>
          </a:prstGeom>
          <a:noFill/>
          <a:ln w="19050">
            <a:noFill/>
          </a:ln>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基分类器的结果再训练出一个分类器</a:t>
            </a:r>
          </a:p>
        </p:txBody>
      </p:sp>
    </p:spTree>
    <p:extLst>
      <p:ext uri="{BB962C8B-B14F-4D97-AF65-F5344CB8AC3E}">
        <p14:creationId xmlns:p14="http://schemas.microsoft.com/office/powerpoint/2010/main" val="522764806"/>
      </p:ext>
    </p:extLst>
  </p:cSld>
  <p:clrMapOvr>
    <a:masterClrMapping/>
  </p:clrMapOvr>
  <p:transition spd="med">
    <p:split orient="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565848"/>
      </p:ext>
    </p:extLst>
  </p:cSld>
  <p:clrMapOvr>
    <a:masterClrMapping/>
  </p:clrMapOvr>
  <p:transition spd="med">
    <p:split orient="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8229600" cy="418730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竞赛</a:t>
            </a:r>
            <a:r>
              <a:rPr lang="zh-CN" altLang="en-US" sz="2400">
                <a:solidFill>
                  <a:schemeClr val="tx1">
                    <a:lumMod val="85000"/>
                    <a:lumOff val="15000"/>
                  </a:schemeClr>
                </a:solidFill>
                <a:cs typeface="+mn-ea"/>
                <a:sym typeface="Times New Roman" panose="02020603050405020304" pitchFamily="18" charset="0"/>
              </a:rPr>
              <a:t>的冠军</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dirty="0">
                <a:solidFill>
                  <a:schemeClr val="tx1">
                    <a:lumMod val="85000"/>
                    <a:lumOff val="15000"/>
                  </a:schemeClr>
                </a:solidFill>
                <a:cs typeface="+mn-ea"/>
                <a:sym typeface="Times New Roman" panose="02020603050405020304" pitchFamily="18" charset="0"/>
              </a:rPr>
              <a:t>KDDCUP</a:t>
            </a: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a:solidFill>
                  <a:schemeClr val="tx1">
                    <a:lumMod val="85000"/>
                    <a:lumOff val="15000"/>
                  </a:schemeClr>
                </a:solidFill>
                <a:cs typeface="+mn-ea"/>
                <a:sym typeface="Times New Roman" panose="02020603050405020304" pitchFamily="18" charset="0"/>
              </a:rPr>
              <a:t>Netflix </a:t>
            </a:r>
            <a:r>
              <a:rPr lang="en-US" altLang="zh-CN" sz="2200" dirty="0">
                <a:solidFill>
                  <a:schemeClr val="tx1">
                    <a:lumMod val="85000"/>
                    <a:lumOff val="15000"/>
                  </a:schemeClr>
                </a:solidFill>
                <a:cs typeface="+mn-ea"/>
                <a:sym typeface="Times New Roman" panose="02020603050405020304" pitchFamily="18" charset="0"/>
              </a:rPr>
              <a:t>Prize</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视觉领域</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动作检测、人物追踪、</a:t>
            </a:r>
            <a:r>
              <a:rPr lang="zh-CN" altLang="en-US" sz="2200">
                <a:solidFill>
                  <a:schemeClr val="tx1">
                    <a:lumMod val="85000"/>
                    <a:lumOff val="15000"/>
                  </a:schemeClr>
                </a:solidFill>
                <a:cs typeface="+mn-ea"/>
                <a:sym typeface="Times New Roman" panose="02020603050405020304" pitchFamily="18" charset="0"/>
              </a:rPr>
              <a:t>物体识别</a:t>
            </a:r>
            <a:endParaRPr lang="en-US" altLang="zh-CN" sz="22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生物领域</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基因组功能预测、癌症预测</a:t>
            </a: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集成学习应用</a:t>
            </a:r>
          </a:p>
        </p:txBody>
      </p:sp>
    </p:spTree>
    <p:extLst>
      <p:ext uri="{BB962C8B-B14F-4D97-AF65-F5344CB8AC3E}">
        <p14:creationId xmlns:p14="http://schemas.microsoft.com/office/powerpoint/2010/main" val="1809439828"/>
      </p:ext>
    </p:extLst>
  </p:cSld>
  <p:clrMapOvr>
    <a:masterClrMapping/>
  </p:clrMapOvr>
  <p:transition spd="med">
    <p:split orient="vert"/>
  </p:transition>
</p:sld>
</file>

<file path=ppt/slides/slide10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41" name="标题 1"/>
          <p:cNvSpPr>
            <a:spLocks noGrp="1" noChangeArrowheads="1"/>
          </p:cNvSpPr>
          <p:nvPr>
            <p:ph type="title" idx="4294967295"/>
          </p:nvPr>
        </p:nvSpPr>
        <p:spPr>
          <a:xfrm>
            <a:off x="252000" y="540000"/>
            <a:ext cx="2087752" cy="565348"/>
          </a:xfrm>
          <a:prstGeom prst="rect">
            <a:avLst/>
          </a:prstGeom>
        </p:spPr>
        <p:txBody>
          <a:bodyPr wrap="square">
            <a:spAutoFit/>
          </a:bodyPr>
          <a:lstStyle/>
          <a:p>
            <a:pPr eaLnBrk="1" hangingPunct="1">
              <a:lnSpc>
                <a:spcPct val="120000"/>
              </a:lnSpc>
              <a:spcBef>
                <a:spcPct val="20000"/>
              </a:spcBef>
              <a:buFont typeface="Arial" panose="020B0604020202020204" pitchFamily="34" charset="0"/>
              <a:buNone/>
              <a:defRPr/>
            </a:pPr>
            <a:r>
              <a:rPr lang="en-US" altLang="zh-CN"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1.</a:t>
            </a:r>
            <a:r>
              <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问题描述</a:t>
            </a:r>
          </a:p>
        </p:txBody>
      </p:sp>
      <p:pic>
        <p:nvPicPr>
          <p:cNvPr id="307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003" y="4099672"/>
            <a:ext cx="8640001" cy="240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矩形 2"/>
          <p:cNvSpPr>
            <a:spLocks noChangeArrowheads="1"/>
          </p:cNvSpPr>
          <p:nvPr/>
        </p:nvSpPr>
        <p:spPr bwMode="auto">
          <a:xfrm>
            <a:off x="252000" y="1260000"/>
            <a:ext cx="8640000" cy="257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just" fontAlgn="base">
              <a:lnSpc>
                <a:spcPct val="150000"/>
              </a:lnSpc>
              <a:spcBef>
                <a:spcPct val="0"/>
              </a:spcBef>
              <a:spcAft>
                <a:spcPct val="0"/>
              </a:spcAft>
              <a:buFont typeface="Arial" panose="020B0604020202020204" pitchFamily="34" charset="0"/>
              <a:buChar cha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分析对象：</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Quora</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（问答网站挖掘网络上未有的维基知识）上被提出的问题</a:t>
            </a:r>
            <a:endPar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gn="just" fontAlgn="base">
              <a:lnSpc>
                <a:spcPct val="150000"/>
              </a:lnSpc>
              <a:spcBef>
                <a:spcPct val="0"/>
              </a:spcBef>
              <a:spcAft>
                <a:spcPct val="0"/>
              </a:spcAft>
              <a:buFont typeface="Arial" panose="020B0604020202020204" pitchFamily="34" charset="0"/>
              <a:buChar cha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目的：判断问题是否真诚（而非有害信息、反动言论、有感表情色彩、荒谬、毁三观）</a:t>
            </a:r>
            <a:endPar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gn="just" fontAlgn="base">
              <a:lnSpc>
                <a:spcPct val="150000"/>
              </a:lnSpc>
              <a:spcBef>
                <a:spcPct val="0"/>
              </a:spcBef>
              <a:spcAft>
                <a:spcPct val="0"/>
              </a:spcAft>
              <a:buFont typeface="Arial" panose="020B0604020202020204" pitchFamily="34" charset="0"/>
              <a:buChar cha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问题归纳：真诚的问题</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不真诚的问题</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    &gt;&gt;&gt;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二分类问题</a:t>
            </a:r>
          </a:p>
        </p:txBody>
      </p:sp>
    </p:spTree>
    <p:extLst>
      <p:ext uri="{BB962C8B-B14F-4D97-AF65-F5344CB8AC3E}">
        <p14:creationId xmlns:p14="http://schemas.microsoft.com/office/powerpoint/2010/main" val="2163321910"/>
      </p:ext>
    </p:extLst>
  </p:cSld>
  <p:clrMapOvr>
    <a:masterClrMapping/>
  </p:clrMapOvr>
  <p:transition spd="med">
    <p:split orient="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13476"/>
            <a:ext cx="2940642" cy="302755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522417"/>
            <a:ext cx="9144000" cy="214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文本框 9"/>
          <p:cNvSpPr txBox="1">
            <a:spLocks noChangeArrowheads="1"/>
          </p:cNvSpPr>
          <p:nvPr/>
        </p:nvSpPr>
        <p:spPr bwMode="auto">
          <a:xfrm>
            <a:off x="4355976" y="1782062"/>
            <a:ext cx="4419597" cy="20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gn="just" fontAlgn="base">
              <a:lnSpc>
                <a:spcPct val="150000"/>
              </a:lnSpc>
              <a:spcBef>
                <a:spcPct val="0"/>
              </a:spcBef>
              <a:spcAft>
                <a:spcPct val="0"/>
              </a:spcAft>
              <a:buFont typeface="Arial" panose="020B0604020202020204" pitchFamily="34" charset="0"/>
              <a:buChar char="•"/>
              <a:defRPr sz="2200">
                <a:solidFill>
                  <a:srgbClr val="000000"/>
                </a:solidFill>
                <a:latin typeface="Times New Roman" panose="02020603050405020304" pitchFamily="18" charset="0"/>
                <a:ea typeface="微软雅黑" panose="020B0503020204020204" pitchFamily="34" charset="-122"/>
              </a:defRPr>
            </a:lvl1pPr>
          </a:lstStyle>
          <a:p>
            <a:r>
              <a:rPr lang="zh-CN" altLang="en-US">
                <a:sym typeface="Times New Roman" panose="02020603050405020304" pitchFamily="18" charset="0"/>
              </a:rPr>
              <a:t>只能在</a:t>
            </a:r>
            <a:r>
              <a:rPr lang="en-US" altLang="zh-CN">
                <a:sym typeface="Times New Roman" panose="02020603050405020304" pitchFamily="18" charset="0"/>
              </a:rPr>
              <a:t>kaggle</a:t>
            </a:r>
            <a:r>
              <a:rPr lang="zh-CN" altLang="en-US">
                <a:sym typeface="Times New Roman" panose="02020603050405020304" pitchFamily="18" charset="0"/>
              </a:rPr>
              <a:t>服务器上运行</a:t>
            </a:r>
            <a:endParaRPr lang="en-US" altLang="zh-CN">
              <a:sym typeface="Times New Roman" panose="02020603050405020304" pitchFamily="18" charset="0"/>
            </a:endParaRPr>
          </a:p>
          <a:p>
            <a:r>
              <a:rPr lang="zh-CN" altLang="en-US">
                <a:sym typeface="Times New Roman" panose="02020603050405020304" pitchFamily="18" charset="0"/>
              </a:rPr>
              <a:t>不能使用外部数据</a:t>
            </a:r>
            <a:endParaRPr lang="en-US" altLang="zh-CN">
              <a:sym typeface="Times New Roman" panose="02020603050405020304" pitchFamily="18" charset="0"/>
            </a:endParaRPr>
          </a:p>
          <a:p>
            <a:r>
              <a:rPr lang="zh-CN" altLang="en-US">
                <a:sym typeface="Times New Roman" panose="02020603050405020304" pitchFamily="18" charset="0"/>
              </a:rPr>
              <a:t>官方提供部分</a:t>
            </a:r>
            <a:r>
              <a:rPr lang="en-US" altLang="zh-CN">
                <a:sym typeface="Times New Roman" panose="02020603050405020304" pitchFamily="18" charset="0"/>
              </a:rPr>
              <a:t>embedding</a:t>
            </a:r>
            <a:r>
              <a:rPr lang="zh-CN" altLang="en-US">
                <a:sym typeface="Times New Roman" panose="02020603050405020304" pitchFamily="18" charset="0"/>
              </a:rPr>
              <a:t>数据</a:t>
            </a:r>
            <a:endParaRPr lang="en-US" altLang="zh-CN">
              <a:sym typeface="Times New Roman" panose="02020603050405020304" pitchFamily="18" charset="0"/>
            </a:endParaRPr>
          </a:p>
          <a:p>
            <a:r>
              <a:rPr lang="zh-CN" altLang="en-US">
                <a:sym typeface="Times New Roman" panose="02020603050405020304" pitchFamily="18" charset="0"/>
              </a:rPr>
              <a:t>根据</a:t>
            </a:r>
            <a:r>
              <a:rPr lang="en-US" altLang="zh-CN">
                <a:sym typeface="Times New Roman" panose="02020603050405020304" pitchFamily="18" charset="0"/>
              </a:rPr>
              <a:t>F1-socre</a:t>
            </a:r>
            <a:r>
              <a:rPr lang="zh-CN" altLang="en-US">
                <a:sym typeface="Times New Roman" panose="02020603050405020304" pitchFamily="18" charset="0"/>
              </a:rPr>
              <a:t>排名</a:t>
            </a:r>
            <a:endParaRPr lang="en-US" altLang="zh-CN">
              <a:sym typeface="Times New Roman" panose="02020603050405020304" pitchFamily="18" charset="0"/>
            </a:endParaRPr>
          </a:p>
        </p:txBody>
      </p:sp>
      <p:sp>
        <p:nvSpPr>
          <p:cNvPr id="10" name="标题 1">
            <a:extLst>
              <a:ext uri="{FF2B5EF4-FFF2-40B4-BE49-F238E27FC236}">
                <a16:creationId xmlns:a16="http://schemas.microsoft.com/office/drawing/2014/main" id="{64608A87-DE99-4F1F-8BE6-6CE706FE6A27}"/>
              </a:ext>
            </a:extLst>
          </p:cNvPr>
          <p:cNvSpPr txBox="1">
            <a:spLocks noChangeArrowheads="1"/>
          </p:cNvSpPr>
          <p:nvPr/>
        </p:nvSpPr>
        <p:spPr>
          <a:xfrm>
            <a:off x="252000" y="540000"/>
            <a:ext cx="2087752"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buFont typeface="Arial" panose="020B0604020202020204" pitchFamily="34" charset="0"/>
              <a:buNone/>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1.</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问题描述</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1774511054"/>
      </p:ext>
    </p:extLst>
  </p:cSld>
  <p:clrMapOvr>
    <a:masterClrMapping/>
  </p:clrMapOvr>
  <p:transition spd="med">
    <p:split orient="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789" y="1412776"/>
            <a:ext cx="4328211" cy="337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9658" y="1484785"/>
            <a:ext cx="4253272"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A7787016-050F-42CF-8983-ADA011F8875F}"/>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2.</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1953261824"/>
      </p:ext>
    </p:extLst>
  </p:cSld>
  <p:clrMapOvr>
    <a:masterClrMapping/>
  </p:clrMapOvr>
  <p:transition spd="med">
    <p:split orient="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2334" y="1947284"/>
            <a:ext cx="2859332" cy="482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文本框 11"/>
          <p:cNvSpPr txBox="1">
            <a:spLocks noChangeArrowheads="1"/>
          </p:cNvSpPr>
          <p:nvPr/>
        </p:nvSpPr>
        <p:spPr bwMode="auto">
          <a:xfrm>
            <a:off x="476250" y="1260000"/>
            <a:ext cx="3591694"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gn="just" fontAlgn="base">
              <a:lnSpc>
                <a:spcPct val="150000"/>
              </a:lnSpc>
              <a:spcBef>
                <a:spcPct val="0"/>
              </a:spcBef>
              <a:spcAft>
                <a:spcPct val="0"/>
              </a:spcAft>
              <a:buFont typeface="Arial" panose="020B0604020202020204" pitchFamily="34" charset="0"/>
              <a:buChar char="•"/>
              <a:defRPr sz="2200">
                <a:solidFill>
                  <a:srgbClr val="000000"/>
                </a:solidFill>
                <a:latin typeface="Times New Roman" panose="02020603050405020304" pitchFamily="18" charset="0"/>
                <a:ea typeface="微软雅黑" panose="020B0503020204020204" pitchFamily="34" charset="-122"/>
              </a:defRPr>
            </a:lvl1pPr>
          </a:lstStyle>
          <a:p>
            <a:r>
              <a:rPr lang="zh-CN" altLang="en-US">
                <a:sym typeface="Times New Roman" panose="02020603050405020304" pitchFamily="18" charset="0"/>
              </a:rPr>
              <a:t>将单词对应数字</a:t>
            </a:r>
            <a:endParaRPr lang="en-US" altLang="zh-CN">
              <a:sym typeface="Times New Roman" panose="02020603050405020304" pitchFamily="18" charset="0"/>
            </a:endParaRPr>
          </a:p>
        </p:txBody>
      </p:sp>
      <p:sp>
        <p:nvSpPr>
          <p:cNvPr id="9" name="标题 1">
            <a:extLst>
              <a:ext uri="{FF2B5EF4-FFF2-40B4-BE49-F238E27FC236}">
                <a16:creationId xmlns:a16="http://schemas.microsoft.com/office/drawing/2014/main" id="{6643B806-9838-44B5-B1D1-4382C1935620}"/>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2.</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2444720077"/>
      </p:ext>
    </p:extLst>
  </p:cSld>
  <p:clrMapOvr>
    <a:masterClrMapping/>
  </p:clrMapOvr>
  <p:transition spd="med">
    <p:split orient="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52000" y="1260000"/>
            <a:ext cx="8486973" cy="327935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lnSpc>
                <a:spcPct val="150000"/>
              </a:lnSpc>
              <a:spcBef>
                <a:spcPts val="600"/>
              </a:spcBef>
              <a:spcAft>
                <a:spcPct val="0"/>
              </a:spcAft>
              <a:defRPr/>
            </a:pP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用到三个不同的</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embedding</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库</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进行</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embedding</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降维：</a:t>
            </a:r>
            <a:endPar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eaLnBrk="0" fontAlgn="base" hangingPunct="0">
              <a:lnSpc>
                <a:spcPct val="150000"/>
              </a:lnSpc>
              <a:spcBef>
                <a:spcPts val="600"/>
              </a:spcBef>
              <a:spcAft>
                <a:spcPct val="0"/>
              </a:spcAft>
              <a:buFont typeface="+mj-ea"/>
              <a:buAutoNum type="circleNumDbPlain"/>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GloVe: Global Vectors for Word Representation</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emb1</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eaLnBrk="0" fontAlgn="base" hangingPunct="0">
              <a:lnSpc>
                <a:spcPct val="150000"/>
              </a:lnSpc>
              <a:spcBef>
                <a:spcPts val="600"/>
              </a:spcBef>
              <a:spcAft>
                <a:spcPct val="0"/>
              </a:spcAft>
              <a:buFont typeface="+mj-ea"/>
              <a:buAutoNum type="circleNumDbPlain"/>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wiki-news-300d-1M</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emb2</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eaLnBrk="0" fontAlgn="base" hangingPunct="0">
              <a:lnSpc>
                <a:spcPct val="150000"/>
              </a:lnSpc>
              <a:spcBef>
                <a:spcPts val="600"/>
              </a:spcBef>
              <a:spcAft>
                <a:spcPct val="0"/>
              </a:spcAft>
              <a:buFont typeface="+mj-ea"/>
              <a:buAutoNum type="circleNumDbPlain"/>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paragram_300_sl999</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emb3</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eaLnBrk="0" fontAlgn="base" hangingPunct="0">
              <a:lnSpc>
                <a:spcPct val="150000"/>
              </a:lnSpc>
              <a:spcBef>
                <a:spcPts val="600"/>
              </a:spcBef>
              <a:spcAft>
                <a:spcPct val="0"/>
              </a:spcAft>
              <a:buFont typeface="+mj-ea"/>
              <a:buAutoNum type="circleNumDbPlain"/>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emb_mean = (emb1+emb3)/2</a:t>
            </a:r>
          </a:p>
          <a:p>
            <a:pPr eaLnBrk="0" fontAlgn="base" hangingPunct="0">
              <a:lnSpc>
                <a:spcPct val="150000"/>
              </a:lnSpc>
              <a:spcBef>
                <a:spcPts val="600"/>
              </a:spcBef>
              <a:spcAft>
                <a:spcPct val="0"/>
              </a:spcAft>
              <a:buClr>
                <a:srgbClr val="C00000"/>
              </a:buClr>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将</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每个单词通过</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embedding</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拉</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成</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300</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维向量</a:t>
            </a:r>
            <a:endPar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176"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005" y="2492896"/>
            <a:ext cx="3513995" cy="293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012C46AB-9806-4DC3-8065-D80B6EBFABB9}"/>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2.</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3983677136"/>
      </p:ext>
    </p:extLst>
  </p:cSld>
  <p:clrMapOvr>
    <a:masterClrMapping/>
  </p:clrMapOvr>
  <p:transition spd="med">
    <p:split orient="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文本框 1"/>
          <p:cNvSpPr txBox="1">
            <a:spLocks noChangeArrowheads="1"/>
          </p:cNvSpPr>
          <p:nvPr/>
        </p:nvSpPr>
        <p:spPr bwMode="auto">
          <a:xfrm>
            <a:off x="252000" y="1260000"/>
            <a:ext cx="8352928" cy="428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划分训练集：划分为子训练集和验证集（</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0.92</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0.08</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用到模型：</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CNN    LSTM (attention</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机制</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LR</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（线性回归）</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混合模型：相互独立的</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9</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个不同的</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CNN</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LSTM</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（两种</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CNN</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和两种</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LSTM</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和不同的</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embedding</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方法进行混合得到）</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线性回归：</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LR</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对混合模型的输出与标签在验证集上回归</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寻找</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F1-socre</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最好的划分阈值</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0" fontAlgn="base" hangingPunct="0">
              <a:lnSpc>
                <a:spcPct val="150000"/>
              </a:lnSpc>
              <a:spcBef>
                <a:spcPts val="600"/>
              </a:spcBef>
              <a:spcAft>
                <a:spcPct val="0"/>
              </a:spcAft>
              <a:buFont typeface="Verdana" pitchFamily="34" charset="0"/>
              <a:buAutoNum type="alphaUcPeriod"/>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对测试集按上述方法进行分类</a:t>
            </a:r>
            <a:endPar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标题 1">
            <a:extLst>
              <a:ext uri="{FF2B5EF4-FFF2-40B4-BE49-F238E27FC236}">
                <a16:creationId xmlns:a16="http://schemas.microsoft.com/office/drawing/2014/main" id="{D9D6E0EF-ABA3-4568-AA3C-14C05B8E75B9}"/>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3.</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实验过程</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524403840"/>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训练阶段</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 name="TextBox 5"/>
          <p:cNvSpPr txBox="1"/>
          <p:nvPr/>
        </p:nvSpPr>
        <p:spPr>
          <a:xfrm>
            <a:off x="1221588" y="3006662"/>
            <a:ext cx="1487687" cy="919401"/>
          </a:xfrm>
          <a:prstGeom prst="roundRect">
            <a:avLst/>
          </a:prstGeom>
          <a:solidFill>
            <a:srgbClr val="13548C"/>
          </a:solidFill>
        </p:spPr>
        <p:txBody>
          <a:bodyPr wrap="square" rtlCol="0">
            <a:spAutoFit/>
          </a:bodyPr>
          <a:lstStyle/>
          <a:p>
            <a:pPr algn="ctr"/>
            <a:r>
              <a:rPr lang="en-US" sz="24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9" name="TextBox 8"/>
          <p:cNvSpPr txBox="1"/>
          <p:nvPr/>
        </p:nvSpPr>
        <p:spPr>
          <a:xfrm>
            <a:off x="6310441" y="1834417"/>
            <a:ext cx="105595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1</a:t>
            </a:r>
          </a:p>
        </p:txBody>
      </p:sp>
      <p:sp>
        <p:nvSpPr>
          <p:cNvPr id="10" name="TextBox 9"/>
          <p:cNvSpPr txBox="1"/>
          <p:nvPr/>
        </p:nvSpPr>
        <p:spPr>
          <a:xfrm>
            <a:off x="3635896" y="1834417"/>
            <a:ext cx="1476000" cy="442674"/>
          </a:xfrm>
          <a:prstGeom prst="round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learning </a:t>
            </a:r>
            <a:r>
              <a:rPr lang="en-US" sz="2000" dirty="0" err="1">
                <a:latin typeface="Times New Roman" panose="02020603050405020304" pitchFamily="18" charset="0"/>
                <a:ea typeface="微软雅黑" panose="020B0503020204020204" pitchFamily="34" charset="-122"/>
                <a:sym typeface="Times New Roman" panose="02020603050405020304" pitchFamily="18" charset="0"/>
              </a:rPr>
              <a:t>alg</a:t>
            </a:r>
            <a:endParaRPr 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Box 10"/>
          <p:cNvSpPr txBox="1"/>
          <p:nvPr/>
        </p:nvSpPr>
        <p:spPr>
          <a:xfrm>
            <a:off x="3741624" y="1213344"/>
            <a:ext cx="1324017" cy="461665"/>
          </a:xfrm>
          <a:prstGeom prst="rect">
            <a:avLst/>
          </a:prstGeom>
          <a:noFill/>
        </p:spPr>
        <p:txBody>
          <a:bodyPr wrap="none" rtlCol="0">
            <a:spAutoFit/>
          </a:bodyPr>
          <a:lstStyle/>
          <a:p>
            <a:r>
              <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Training</a:t>
            </a:r>
          </a:p>
        </p:txBody>
      </p:sp>
      <p:sp>
        <p:nvSpPr>
          <p:cNvPr id="13" name="TextBox 12"/>
          <p:cNvSpPr txBox="1"/>
          <p:nvPr/>
        </p:nvSpPr>
        <p:spPr>
          <a:xfrm>
            <a:off x="3635896" y="2935929"/>
            <a:ext cx="1476000" cy="442674"/>
          </a:xfrm>
          <a:prstGeom prst="round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learning </a:t>
            </a:r>
            <a:r>
              <a:rPr lang="en-US" sz="2000" dirty="0" err="1">
                <a:latin typeface="Times New Roman" panose="02020603050405020304" pitchFamily="18" charset="0"/>
                <a:ea typeface="微软雅黑" panose="020B0503020204020204" pitchFamily="34" charset="-122"/>
                <a:sym typeface="Times New Roman" panose="02020603050405020304" pitchFamily="18" charset="0"/>
              </a:rPr>
              <a:t>alg</a:t>
            </a:r>
            <a:endParaRPr 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TextBox 13"/>
          <p:cNvSpPr txBox="1"/>
          <p:nvPr/>
        </p:nvSpPr>
        <p:spPr>
          <a:xfrm rot="5400000">
            <a:off x="4270540" y="3633676"/>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cxnSp>
        <p:nvCxnSpPr>
          <p:cNvPr id="15" name="Straight Arrow Connector 19"/>
          <p:cNvCxnSpPr>
            <a:cxnSpLocks/>
            <a:stCxn id="6" idx="3"/>
            <a:endCxn id="10" idx="1"/>
          </p:cNvCxnSpPr>
          <p:nvPr/>
        </p:nvCxnSpPr>
        <p:spPr>
          <a:xfrm flipV="1">
            <a:off x="2709275" y="2055754"/>
            <a:ext cx="926621" cy="1410609"/>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10441" y="2935929"/>
            <a:ext cx="105595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2</a:t>
            </a:r>
          </a:p>
        </p:txBody>
      </p:sp>
      <p:sp>
        <p:nvSpPr>
          <p:cNvPr id="23" name="TextBox 22"/>
          <p:cNvSpPr txBox="1"/>
          <p:nvPr/>
        </p:nvSpPr>
        <p:spPr>
          <a:xfrm>
            <a:off x="3635896" y="4581128"/>
            <a:ext cx="1476000" cy="442674"/>
          </a:xfrm>
          <a:prstGeom prst="round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learning </a:t>
            </a:r>
            <a:r>
              <a:rPr lang="en-US" sz="2000" dirty="0" err="1">
                <a:latin typeface="Times New Roman" panose="02020603050405020304" pitchFamily="18" charset="0"/>
                <a:ea typeface="微软雅黑" panose="020B0503020204020204" pitchFamily="34" charset="-122"/>
                <a:sym typeface="Times New Roman" panose="02020603050405020304" pitchFamily="18" charset="0"/>
              </a:rPr>
              <a:t>alg</a:t>
            </a:r>
            <a:endParaRPr 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TextBox 25"/>
          <p:cNvSpPr txBox="1"/>
          <p:nvPr/>
        </p:nvSpPr>
        <p:spPr>
          <a:xfrm>
            <a:off x="6273811" y="4577664"/>
            <a:ext cx="112921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m</a:t>
            </a:r>
          </a:p>
        </p:txBody>
      </p:sp>
      <p:cxnSp>
        <p:nvCxnSpPr>
          <p:cNvPr id="28" name="Straight Arrow Connector 19">
            <a:extLst>
              <a:ext uri="{FF2B5EF4-FFF2-40B4-BE49-F238E27FC236}">
                <a16:creationId xmlns:a16="http://schemas.microsoft.com/office/drawing/2014/main" id="{2F82EB8E-F7B3-46F4-8522-4370870AD3B6}"/>
              </a:ext>
            </a:extLst>
          </p:cNvPr>
          <p:cNvCxnSpPr>
            <a:cxnSpLocks/>
            <a:stCxn id="6" idx="3"/>
            <a:endCxn id="13" idx="1"/>
          </p:cNvCxnSpPr>
          <p:nvPr/>
        </p:nvCxnSpPr>
        <p:spPr>
          <a:xfrm flipV="1">
            <a:off x="2709275" y="3157266"/>
            <a:ext cx="926621" cy="309097"/>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19">
            <a:extLst>
              <a:ext uri="{FF2B5EF4-FFF2-40B4-BE49-F238E27FC236}">
                <a16:creationId xmlns:a16="http://schemas.microsoft.com/office/drawing/2014/main" id="{70BC3881-65E0-481D-93C8-26E2F1A66FDB}"/>
              </a:ext>
            </a:extLst>
          </p:cNvPr>
          <p:cNvCxnSpPr>
            <a:cxnSpLocks/>
            <a:stCxn id="6" idx="3"/>
            <a:endCxn id="23" idx="1"/>
          </p:cNvCxnSpPr>
          <p:nvPr/>
        </p:nvCxnSpPr>
        <p:spPr>
          <a:xfrm>
            <a:off x="2709275" y="3466363"/>
            <a:ext cx="926621" cy="1336102"/>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19">
            <a:extLst>
              <a:ext uri="{FF2B5EF4-FFF2-40B4-BE49-F238E27FC236}">
                <a16:creationId xmlns:a16="http://schemas.microsoft.com/office/drawing/2014/main" id="{18E4A5F2-ABCD-4899-9E53-DA1BDBC40D73}"/>
              </a:ext>
            </a:extLst>
          </p:cNvPr>
          <p:cNvCxnSpPr>
            <a:cxnSpLocks/>
            <a:stCxn id="10" idx="3"/>
            <a:endCxn id="9" idx="1"/>
          </p:cNvCxnSpPr>
          <p:nvPr/>
        </p:nvCxnSpPr>
        <p:spPr>
          <a:xfrm>
            <a:off x="5111896" y="2055754"/>
            <a:ext cx="1198545" cy="0"/>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19">
            <a:extLst>
              <a:ext uri="{FF2B5EF4-FFF2-40B4-BE49-F238E27FC236}">
                <a16:creationId xmlns:a16="http://schemas.microsoft.com/office/drawing/2014/main" id="{3014EBD3-224A-4FD0-BFC5-A870D0F5A412}"/>
              </a:ext>
            </a:extLst>
          </p:cNvPr>
          <p:cNvCxnSpPr>
            <a:cxnSpLocks/>
            <a:stCxn id="13" idx="3"/>
            <a:endCxn id="21" idx="1"/>
          </p:cNvCxnSpPr>
          <p:nvPr/>
        </p:nvCxnSpPr>
        <p:spPr>
          <a:xfrm>
            <a:off x="5111896" y="3157266"/>
            <a:ext cx="1198545" cy="0"/>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19">
            <a:extLst>
              <a:ext uri="{FF2B5EF4-FFF2-40B4-BE49-F238E27FC236}">
                <a16:creationId xmlns:a16="http://schemas.microsoft.com/office/drawing/2014/main" id="{DB462073-AC3D-4E05-A821-961592A8C8B6}"/>
              </a:ext>
            </a:extLst>
          </p:cNvPr>
          <p:cNvCxnSpPr>
            <a:cxnSpLocks/>
            <a:stCxn id="23" idx="3"/>
            <a:endCxn id="26" idx="1"/>
          </p:cNvCxnSpPr>
          <p:nvPr/>
        </p:nvCxnSpPr>
        <p:spPr>
          <a:xfrm flipV="1">
            <a:off x="5111896" y="4799001"/>
            <a:ext cx="1161915" cy="3464"/>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43" name="TextBox 13">
            <a:extLst>
              <a:ext uri="{FF2B5EF4-FFF2-40B4-BE49-F238E27FC236}">
                <a16:creationId xmlns:a16="http://schemas.microsoft.com/office/drawing/2014/main" id="{A9D9BF5F-346F-41D1-83CD-577076BF3235}"/>
              </a:ext>
            </a:extLst>
          </p:cNvPr>
          <p:cNvSpPr txBox="1"/>
          <p:nvPr/>
        </p:nvSpPr>
        <p:spPr>
          <a:xfrm rot="5400000">
            <a:off x="6612296" y="3633676"/>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Tree>
    <p:extLst>
      <p:ext uri="{BB962C8B-B14F-4D97-AF65-F5344CB8AC3E}">
        <p14:creationId xmlns:p14="http://schemas.microsoft.com/office/powerpoint/2010/main" val="4212850425"/>
      </p:ext>
    </p:extLst>
  </p:cSld>
  <p:clrMapOvr>
    <a:masterClrMapping/>
  </p:clrMapOvr>
  <p:transition spd="med">
    <p:split orient="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000" y="1260000"/>
            <a:ext cx="8496464" cy="961097"/>
          </a:xfrm>
          <a:prstGeom prst="rect">
            <a:avLst/>
          </a:prstGeom>
          <a:noFill/>
        </p:spPr>
        <p:txBody>
          <a:bodyPr wrap="square">
            <a:spAutoFit/>
          </a:bodyPr>
          <a:lstStyle/>
          <a:p>
            <a:pPr marL="342900" indent="-342900" eaLnBrk="0" fontAlgn="base" hangingPunct="0">
              <a:lnSpc>
                <a:spcPct val="150000"/>
              </a:lnSpc>
              <a:spcBef>
                <a:spcPct val="0"/>
              </a:spcBef>
              <a:spcAft>
                <a:spcPct val="0"/>
              </a:spcAft>
              <a:buFont typeface="Arial" panose="020B0604020202020204" pitchFamily="34" charset="0"/>
              <a:buChar char="•"/>
              <a:defRPr/>
            </a:pP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混合模型：输出</a:t>
            </a:r>
            <a:r>
              <a:rPr lang="en-US" altLang="zh-CN"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0~1</a:t>
            </a:r>
            <a:r>
              <a:rPr lang="zh-CN" altLang="en-US"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之间</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的小数</a:t>
            </a:r>
            <a:endParaRPr lang="en-US" altLang="zh-CN"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lvl="3" indent="-342900" eaLnBrk="0" fontAlgn="base" hangingPunct="0">
              <a:lnSpc>
                <a:spcPct val="150000"/>
              </a:lnSpc>
              <a:spcBef>
                <a:spcPct val="0"/>
              </a:spcBef>
              <a:spcAft>
                <a:spcPct val="0"/>
              </a:spcAft>
              <a:buFont typeface="Arial" panose="020B0604020202020204" pitchFamily="34" charset="0"/>
              <a:buChar char="•"/>
              <a:defRPr/>
            </a:pPr>
            <a:r>
              <a:rPr lang="zh-CN" altLang="en-US"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拟合线性回归模型：将各模型结果根据标签</a:t>
            </a:r>
            <a:r>
              <a:rPr lang="zh-CN" altLang="en-US"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进行拟合</a:t>
            </a: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=ax</a:t>
            </a:r>
            <a:r>
              <a:rPr lang="en-US" altLang="zh-CN" sz="2000"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+bx</a:t>
            </a:r>
            <a:r>
              <a:rPr lang="en-US" altLang="zh-CN" sz="2000"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+…+ix</a:t>
            </a:r>
            <a:r>
              <a:rPr lang="en-US" altLang="zh-CN" sz="2000"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9</a:t>
            </a:r>
          </a:p>
        </p:txBody>
      </p:sp>
      <p:pic>
        <p:nvPicPr>
          <p:cNvPr id="922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493900"/>
            <a:ext cx="5472608" cy="426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882B020A-5163-45F1-801F-0B4FE020C339}"/>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3.</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实验过程</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3430704779"/>
      </p:ext>
    </p:extLst>
  </p:cSld>
  <p:clrMapOvr>
    <a:masterClrMapping/>
  </p:clrMapOvr>
  <p:transition spd="med">
    <p:split orient="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文本框 1"/>
          <p:cNvSpPr txBox="1">
            <a:spLocks noChangeArrowheads="1"/>
          </p:cNvSpPr>
          <p:nvPr/>
        </p:nvSpPr>
        <p:spPr bwMode="auto">
          <a:xfrm>
            <a:off x="252000" y="1316715"/>
            <a:ext cx="638968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42900" indent="-342900" eaLnBrk="0" fontAlgn="base" hangingPunct="0">
              <a:lnSpc>
                <a:spcPct val="150000"/>
              </a:lnSpc>
              <a:spcBef>
                <a:spcPts val="600"/>
              </a:spcBef>
              <a:spcAft>
                <a:spcPct val="0"/>
              </a:spcAft>
              <a:buFont typeface="Verdana" pitchFamily="34" charset="0"/>
              <a:buAutoNum type="alphaUcPeriod"/>
              <a:defRPr sz="2400">
                <a:solidFill>
                  <a:srgbClr val="000000"/>
                </a:solidFill>
                <a:latin typeface="Times New Roman" panose="02020603050405020304" pitchFamily="18" charset="0"/>
                <a:ea typeface="微软雅黑" panose="020B0503020204020204"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pPr>
              <a:buFont typeface="Arial" panose="020B0604020202020204" pitchFamily="34" charset="0"/>
              <a:buChar char="•"/>
            </a:pPr>
            <a:r>
              <a:rPr lang="zh-CN" altLang="en-US">
                <a:sym typeface="Times New Roman" panose="02020603050405020304" pitchFamily="18" charset="0"/>
              </a:rPr>
              <a:t>选取最优阈值（</a:t>
            </a:r>
            <a:r>
              <a:rPr lang="en-US" altLang="zh-CN">
                <a:sym typeface="Times New Roman" panose="02020603050405020304" pitchFamily="18" charset="0"/>
              </a:rPr>
              <a:t>0.1-0.501</a:t>
            </a:r>
            <a:r>
              <a:rPr lang="zh-CN" altLang="en-US">
                <a:sym typeface="Times New Roman" panose="02020603050405020304" pitchFamily="18" charset="0"/>
              </a:rPr>
              <a:t>）</a:t>
            </a:r>
            <a:endParaRPr lang="en-US" altLang="zh-CN">
              <a:sym typeface="Times New Roman" panose="02020603050405020304" pitchFamily="18" charset="0"/>
            </a:endParaRPr>
          </a:p>
        </p:txBody>
      </p:sp>
      <p:pic>
        <p:nvPicPr>
          <p:cNvPr id="10248" name="图片 1"/>
          <p:cNvPicPr>
            <a:picLocks noChangeAspect="1"/>
          </p:cNvPicPr>
          <p:nvPr/>
        </p:nvPicPr>
        <p:blipFill>
          <a:blip r:embed="rId2">
            <a:extLst>
              <a:ext uri="{28A0092B-C50C-407E-A947-70E740481C1C}">
                <a14:useLocalDpi xmlns:a14="http://schemas.microsoft.com/office/drawing/2010/main" val="0"/>
              </a:ext>
            </a:extLst>
          </a:blip>
          <a:srcRect r="14252"/>
          <a:stretch>
            <a:fillRect/>
          </a:stretch>
        </p:blipFill>
        <p:spPr bwMode="auto">
          <a:xfrm>
            <a:off x="234342" y="3322265"/>
            <a:ext cx="4008681"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867" y="1919056"/>
            <a:ext cx="4563999" cy="482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E01C9918-747B-495D-9892-68706587FABE}"/>
              </a:ext>
            </a:extLst>
          </p:cNvPr>
          <p:cNvSpPr txBox="1">
            <a:spLocks noChangeArrowheads="1"/>
          </p:cNvSpPr>
          <p:nvPr/>
        </p:nvSpPr>
        <p:spPr>
          <a:xfrm>
            <a:off x="252000" y="540000"/>
            <a:ext cx="2735824" cy="56534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defRPr/>
            </a:pPr>
            <a:r>
              <a:rPr lang="en-US" altLang="zh-CN"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3.</a:t>
            </a:r>
            <a:r>
              <a:rPr lang="zh-CN" altLang="en-US" sz="2800" b="1">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rPr>
              <a:t>实验过程</a:t>
            </a:r>
            <a:endParaRPr lang="zh-CN" altLang="en-US" sz="2800" b="1" dirty="0">
              <a:solidFill>
                <a:srgbClr val="13548C"/>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1935317573"/>
      </p:ext>
    </p:extLst>
  </p:cSld>
  <p:clrMapOvr>
    <a:masterClrMapping/>
  </p:clrMapOvr>
  <p:transition spd="med">
    <p:split orient="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7584"/>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测试阶段</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1" name="TextBox 30"/>
          <p:cNvSpPr txBox="1"/>
          <p:nvPr/>
        </p:nvSpPr>
        <p:spPr>
          <a:xfrm>
            <a:off x="434140" y="1228670"/>
            <a:ext cx="1131015" cy="461665"/>
          </a:xfrm>
          <a:prstGeom prst="rect">
            <a:avLst/>
          </a:prstGeom>
          <a:noFill/>
        </p:spPr>
        <p:txBody>
          <a:bodyPr wrap="none" rtlCol="0">
            <a:spAutoFit/>
          </a:bodyPr>
          <a:lstStyle/>
          <a:p>
            <a:r>
              <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Testing</a:t>
            </a:r>
          </a:p>
        </p:txBody>
      </p:sp>
      <p:sp>
        <p:nvSpPr>
          <p:cNvPr id="40" name="TextBox 39"/>
          <p:cNvSpPr txBox="1"/>
          <p:nvPr/>
        </p:nvSpPr>
        <p:spPr>
          <a:xfrm>
            <a:off x="1046562" y="2318563"/>
            <a:ext cx="1649785" cy="919401"/>
          </a:xfrm>
          <a:prstGeom prst="roundRect">
            <a:avLst/>
          </a:prstGeom>
          <a:solidFill>
            <a:srgbClr val="13548C"/>
          </a:solidFill>
        </p:spPr>
        <p:txBody>
          <a:bodyPr wrap="square" rtlCol="0">
            <a:spAutoFit/>
          </a:bodyPr>
          <a:lstStyle>
            <a:defPPr>
              <a:defRPr lang="zh-CN"/>
            </a:defPPr>
            <a:lvl1pPr algn="ctr">
              <a:defRPr sz="2400">
                <a:solidFill>
                  <a:schemeClr val="bg1"/>
                </a:solidFill>
                <a:latin typeface="Times New Roman" panose="02020603050405020304" pitchFamily="18" charset="0"/>
                <a:ea typeface="微软雅黑" panose="020B0503020204020204" pitchFamily="34" charset="-122"/>
              </a:defRPr>
            </a:lvl1pPr>
          </a:lstStyle>
          <a:p>
            <a:r>
              <a:rPr lang="en-US" dirty="0">
                <a:sym typeface="Times New Roman" panose="02020603050405020304" pitchFamily="18" charset="0"/>
              </a:rPr>
              <a:t>example to label</a:t>
            </a:r>
          </a:p>
        </p:txBody>
      </p:sp>
      <p:sp>
        <p:nvSpPr>
          <p:cNvPr id="48" name="TextBox 47"/>
          <p:cNvSpPr txBox="1"/>
          <p:nvPr/>
        </p:nvSpPr>
        <p:spPr>
          <a:xfrm>
            <a:off x="5726658" y="1477841"/>
            <a:ext cx="1414170" cy="400110"/>
          </a:xfrm>
          <a:prstGeom prst="rect">
            <a:avLst/>
          </a:prstGeom>
          <a:noFill/>
        </p:spPr>
        <p:txBody>
          <a:bodyPr wrap="none" rtlCol="0">
            <a:spAutoFit/>
          </a:bodyPr>
          <a:lstStyle/>
          <a:p>
            <a:r>
              <a:rPr 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prediction 1</a:t>
            </a:r>
          </a:p>
        </p:txBody>
      </p:sp>
      <p:sp>
        <p:nvSpPr>
          <p:cNvPr id="49" name="TextBox 48"/>
          <p:cNvSpPr txBox="1"/>
          <p:nvPr/>
        </p:nvSpPr>
        <p:spPr>
          <a:xfrm>
            <a:off x="5726658" y="2579353"/>
            <a:ext cx="1414170" cy="400110"/>
          </a:xfrm>
          <a:prstGeom prst="rect">
            <a:avLst/>
          </a:prstGeom>
          <a:noFill/>
        </p:spPr>
        <p:txBody>
          <a:bodyPr wrap="none" rtlCol="0">
            <a:spAutoFit/>
          </a:bodyPr>
          <a:lstStyle/>
          <a:p>
            <a:r>
              <a:rPr 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prediction 2</a:t>
            </a:r>
          </a:p>
        </p:txBody>
      </p:sp>
      <p:sp>
        <p:nvSpPr>
          <p:cNvPr id="50" name="TextBox 49"/>
          <p:cNvSpPr txBox="1"/>
          <p:nvPr/>
        </p:nvSpPr>
        <p:spPr>
          <a:xfrm>
            <a:off x="5726658" y="4221088"/>
            <a:ext cx="1484702" cy="400110"/>
          </a:xfrm>
          <a:prstGeom prst="rect">
            <a:avLst/>
          </a:prstGeom>
          <a:noFill/>
        </p:spPr>
        <p:txBody>
          <a:bodyPr wrap="none" rtlCol="0">
            <a:spAutoFit/>
          </a:bodyPr>
          <a:lstStyle/>
          <a:p>
            <a:r>
              <a:rPr 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prediction m</a:t>
            </a:r>
          </a:p>
        </p:txBody>
      </p:sp>
      <p:sp>
        <p:nvSpPr>
          <p:cNvPr id="2" name="TextBox 1"/>
          <p:cNvSpPr txBox="1"/>
          <p:nvPr/>
        </p:nvSpPr>
        <p:spPr>
          <a:xfrm>
            <a:off x="2195736" y="5229200"/>
            <a:ext cx="4752528" cy="461665"/>
          </a:xfrm>
          <a:prstGeom prst="rect">
            <a:avLst/>
          </a:prstGeom>
          <a:noFill/>
        </p:spPr>
        <p:txBody>
          <a:bodyPr wrap="square" rtlCol="0">
            <a:spAutoFit/>
          </a:bodyPr>
          <a:lstStyle/>
          <a:p>
            <a:pPr algn="ct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讨论：如何组合多个分类器呢？</a:t>
            </a:r>
          </a:p>
        </p:txBody>
      </p:sp>
      <p:sp>
        <p:nvSpPr>
          <p:cNvPr id="27" name="TextBox 8">
            <a:extLst>
              <a:ext uri="{FF2B5EF4-FFF2-40B4-BE49-F238E27FC236}">
                <a16:creationId xmlns:a16="http://schemas.microsoft.com/office/drawing/2014/main" id="{C9FDDFBD-CB67-48DC-BADD-AC043D8DD3AD}"/>
              </a:ext>
            </a:extLst>
          </p:cNvPr>
          <p:cNvSpPr txBox="1"/>
          <p:nvPr/>
        </p:nvSpPr>
        <p:spPr>
          <a:xfrm>
            <a:off x="3959423" y="1456559"/>
            <a:ext cx="105595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1</a:t>
            </a:r>
          </a:p>
        </p:txBody>
      </p:sp>
      <p:sp>
        <p:nvSpPr>
          <p:cNvPr id="32" name="TextBox 20">
            <a:extLst>
              <a:ext uri="{FF2B5EF4-FFF2-40B4-BE49-F238E27FC236}">
                <a16:creationId xmlns:a16="http://schemas.microsoft.com/office/drawing/2014/main" id="{3E200B13-976B-4D6C-B36A-AA5F3B349225}"/>
              </a:ext>
            </a:extLst>
          </p:cNvPr>
          <p:cNvSpPr txBox="1"/>
          <p:nvPr/>
        </p:nvSpPr>
        <p:spPr>
          <a:xfrm>
            <a:off x="3959423" y="2558071"/>
            <a:ext cx="105595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2</a:t>
            </a:r>
          </a:p>
        </p:txBody>
      </p:sp>
      <p:sp>
        <p:nvSpPr>
          <p:cNvPr id="51" name="TextBox 25">
            <a:extLst>
              <a:ext uri="{FF2B5EF4-FFF2-40B4-BE49-F238E27FC236}">
                <a16:creationId xmlns:a16="http://schemas.microsoft.com/office/drawing/2014/main" id="{86E48579-26CC-4F9D-831A-A4FB27469A49}"/>
              </a:ext>
            </a:extLst>
          </p:cNvPr>
          <p:cNvSpPr txBox="1"/>
          <p:nvPr/>
        </p:nvSpPr>
        <p:spPr>
          <a:xfrm>
            <a:off x="3959423" y="4199806"/>
            <a:ext cx="1129213" cy="442674"/>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m</a:t>
            </a:r>
          </a:p>
        </p:txBody>
      </p:sp>
      <p:cxnSp>
        <p:nvCxnSpPr>
          <p:cNvPr id="52" name="Straight Arrow Connector 19">
            <a:extLst>
              <a:ext uri="{FF2B5EF4-FFF2-40B4-BE49-F238E27FC236}">
                <a16:creationId xmlns:a16="http://schemas.microsoft.com/office/drawing/2014/main" id="{A6D9DF6A-1F48-43E9-BE63-04D27553946C}"/>
              </a:ext>
            </a:extLst>
          </p:cNvPr>
          <p:cNvCxnSpPr>
            <a:cxnSpLocks/>
            <a:stCxn id="40" idx="3"/>
            <a:endCxn id="51" idx="1"/>
          </p:cNvCxnSpPr>
          <p:nvPr/>
        </p:nvCxnSpPr>
        <p:spPr>
          <a:xfrm>
            <a:off x="2696347" y="2778264"/>
            <a:ext cx="1263076" cy="1642879"/>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19">
            <a:extLst>
              <a:ext uri="{FF2B5EF4-FFF2-40B4-BE49-F238E27FC236}">
                <a16:creationId xmlns:a16="http://schemas.microsoft.com/office/drawing/2014/main" id="{2AF8D059-D625-41BD-90D3-91C6959CAFA8}"/>
              </a:ext>
            </a:extLst>
          </p:cNvPr>
          <p:cNvCxnSpPr>
            <a:cxnSpLocks/>
            <a:stCxn id="51" idx="3"/>
            <a:endCxn id="50" idx="1"/>
          </p:cNvCxnSpPr>
          <p:nvPr/>
        </p:nvCxnSpPr>
        <p:spPr>
          <a:xfrm>
            <a:off x="5088636" y="4421143"/>
            <a:ext cx="638022" cy="0"/>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54" name="TextBox 13">
            <a:extLst>
              <a:ext uri="{FF2B5EF4-FFF2-40B4-BE49-F238E27FC236}">
                <a16:creationId xmlns:a16="http://schemas.microsoft.com/office/drawing/2014/main" id="{E73D391F-BA87-4F40-89D4-576A1CE5D50B}"/>
              </a:ext>
            </a:extLst>
          </p:cNvPr>
          <p:cNvSpPr txBox="1"/>
          <p:nvPr/>
        </p:nvSpPr>
        <p:spPr>
          <a:xfrm rot="5400000">
            <a:off x="4297908" y="3255818"/>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cxnSp>
        <p:nvCxnSpPr>
          <p:cNvPr id="55" name="Straight Arrow Connector 19">
            <a:extLst>
              <a:ext uri="{FF2B5EF4-FFF2-40B4-BE49-F238E27FC236}">
                <a16:creationId xmlns:a16="http://schemas.microsoft.com/office/drawing/2014/main" id="{E031EAF1-4ACB-4AE2-A9ED-F1268AB0378C}"/>
              </a:ext>
            </a:extLst>
          </p:cNvPr>
          <p:cNvCxnSpPr>
            <a:cxnSpLocks/>
            <a:stCxn id="32" idx="3"/>
            <a:endCxn id="49" idx="1"/>
          </p:cNvCxnSpPr>
          <p:nvPr/>
        </p:nvCxnSpPr>
        <p:spPr>
          <a:xfrm>
            <a:off x="5015376" y="2779408"/>
            <a:ext cx="711282" cy="0"/>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19">
            <a:extLst>
              <a:ext uri="{FF2B5EF4-FFF2-40B4-BE49-F238E27FC236}">
                <a16:creationId xmlns:a16="http://schemas.microsoft.com/office/drawing/2014/main" id="{B2FBBDA0-C588-4C13-A8CF-B1C76CFA4DC1}"/>
              </a:ext>
            </a:extLst>
          </p:cNvPr>
          <p:cNvCxnSpPr>
            <a:cxnSpLocks/>
            <a:stCxn id="27" idx="3"/>
            <a:endCxn id="48" idx="1"/>
          </p:cNvCxnSpPr>
          <p:nvPr/>
        </p:nvCxnSpPr>
        <p:spPr>
          <a:xfrm>
            <a:off x="5015376" y="1677896"/>
            <a:ext cx="711282" cy="0"/>
          </a:xfrm>
          <a:prstGeom prst="straightConnector1">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19">
            <a:extLst>
              <a:ext uri="{FF2B5EF4-FFF2-40B4-BE49-F238E27FC236}">
                <a16:creationId xmlns:a16="http://schemas.microsoft.com/office/drawing/2014/main" id="{AFC74042-0ECF-4B8F-89A9-BD5475936E9E}"/>
              </a:ext>
            </a:extLst>
          </p:cNvPr>
          <p:cNvCxnSpPr>
            <a:cxnSpLocks/>
            <a:stCxn id="40" idx="3"/>
            <a:endCxn id="27" idx="1"/>
          </p:cNvCxnSpPr>
          <p:nvPr/>
        </p:nvCxnSpPr>
        <p:spPr>
          <a:xfrm flipV="1">
            <a:off x="2696347" y="1677896"/>
            <a:ext cx="1263076" cy="1100368"/>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19">
            <a:extLst>
              <a:ext uri="{FF2B5EF4-FFF2-40B4-BE49-F238E27FC236}">
                <a16:creationId xmlns:a16="http://schemas.microsoft.com/office/drawing/2014/main" id="{074E16C7-084D-468D-AE27-8A5F5AF728F7}"/>
              </a:ext>
            </a:extLst>
          </p:cNvPr>
          <p:cNvCxnSpPr>
            <a:cxnSpLocks/>
            <a:stCxn id="40" idx="3"/>
            <a:endCxn id="32" idx="1"/>
          </p:cNvCxnSpPr>
          <p:nvPr/>
        </p:nvCxnSpPr>
        <p:spPr>
          <a:xfrm>
            <a:off x="2696347" y="2778264"/>
            <a:ext cx="1263076" cy="1144"/>
          </a:xfrm>
          <a:prstGeom prst="bentConnector3">
            <a:avLst>
              <a:gd name="adj1" fmla="val 50000"/>
            </a:avLst>
          </a:prstGeom>
          <a:ln>
            <a:solidFill>
              <a:srgbClr val="13548C"/>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438946"/>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5026363" cy="418653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平均</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投票</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多数</a:t>
            </a:r>
            <a:r>
              <a:rPr lang="zh-CN" altLang="en-US" sz="2200">
                <a:sym typeface="Times New Roman" panose="02020603050405020304" pitchFamily="18" charset="0"/>
              </a:rPr>
              <a:t>投票：</a:t>
            </a:r>
            <a:r>
              <a:rPr lang="en-US" altLang="zh-CN" sz="2200" dirty="0">
                <a:sym typeface="Times New Roman" panose="02020603050405020304" pitchFamily="18" charset="0"/>
              </a:rPr>
              <a:t>Bagging</a:t>
            </a: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带权重的多数</a:t>
            </a:r>
            <a:r>
              <a:rPr lang="zh-CN" altLang="en-US" sz="2200">
                <a:sym typeface="Times New Roman" panose="02020603050405020304" pitchFamily="18" charset="0"/>
              </a:rPr>
              <a:t>投票：</a:t>
            </a:r>
            <a:r>
              <a:rPr lang="en-US" altLang="zh-CN" sz="2200">
                <a:sym typeface="Times New Roman" panose="02020603050405020304" pitchFamily="18" charset="0"/>
              </a:rPr>
              <a:t>Adaboost</a:t>
            </a:r>
            <a:endParaRPr lang="en-US" altLang="zh-CN" sz="2200" dirty="0">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学习</a:t>
            </a:r>
            <a:r>
              <a:rPr lang="zh-CN" altLang="en-US" sz="2400">
                <a:solidFill>
                  <a:schemeClr val="tx1">
                    <a:lumMod val="85000"/>
                    <a:lumOff val="15000"/>
                  </a:schemeClr>
                </a:solidFill>
                <a:cs typeface="+mn-ea"/>
                <a:sym typeface="Times New Roman" panose="02020603050405020304" pitchFamily="18" charset="0"/>
              </a:rPr>
              <a:t>组合器</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Stacking</a:t>
            </a:r>
          </a:p>
          <a:p>
            <a:pPr lvl="1" algn="just">
              <a:lnSpc>
                <a:spcPct val="150000"/>
              </a:lnSpc>
              <a:spcBef>
                <a:spcPts val="600"/>
              </a:spcBef>
              <a:buClr>
                <a:srgbClr val="FF6600"/>
              </a:buClr>
              <a:buSzPct val="60000"/>
              <a:buFont typeface="Wingdings" panose="05000000000000000000" pitchFamily="2" charset="2"/>
              <a:buChar char="l"/>
            </a:pPr>
            <a:r>
              <a:rPr lang="en-US" altLang="zh-CN" sz="2200" dirty="0" err="1">
                <a:sym typeface="Times New Roman" panose="02020603050405020304" pitchFamily="18" charset="0"/>
              </a:rPr>
              <a:t>RegionBoost</a:t>
            </a:r>
            <a:endParaRPr lang="zh-CN" altLang="en-US"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组合多个分类器？</a:t>
            </a:r>
          </a:p>
        </p:txBody>
      </p:sp>
      <p:pic>
        <p:nvPicPr>
          <p:cNvPr id="5" name="图片 4">
            <a:extLst>
              <a:ext uri="{FF2B5EF4-FFF2-40B4-BE49-F238E27FC236}">
                <a16:creationId xmlns:a16="http://schemas.microsoft.com/office/drawing/2014/main" id="{D11CB4FE-B91A-434C-AEB1-DDB84F6B6774}"/>
              </a:ext>
            </a:extLst>
          </p:cNvPr>
          <p:cNvPicPr>
            <a:picLocks noChangeAspect="1"/>
          </p:cNvPicPr>
          <p:nvPr/>
        </p:nvPicPr>
        <p:blipFill>
          <a:blip r:embed="rId2"/>
          <a:stretch>
            <a:fillRect/>
          </a:stretch>
        </p:blipFill>
        <p:spPr>
          <a:xfrm>
            <a:off x="2765356" y="3429000"/>
            <a:ext cx="6127124" cy="3187615"/>
          </a:xfrm>
          <a:prstGeom prst="rect">
            <a:avLst/>
          </a:prstGeom>
        </p:spPr>
      </p:pic>
    </p:spTree>
    <p:extLst>
      <p:ext uri="{BB962C8B-B14F-4D97-AF65-F5344CB8AC3E}">
        <p14:creationId xmlns:p14="http://schemas.microsoft.com/office/powerpoint/2010/main" val="1663019330"/>
      </p:ext>
    </p:extLst>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1524000" y="5304304"/>
            <a:ext cx="5136232" cy="461665"/>
          </a:xfrm>
          <a:prstGeom prst="rect">
            <a:avLst/>
          </a:prstGeom>
          <a:noFill/>
        </p:spPr>
        <p:txBody>
          <a:bodyPr vert="horz" wrap="square" rtlCol="0" anchor="ctr" anchorCtr="0">
            <a:spAutoFit/>
          </a:bodyPr>
          <a:lstStyle/>
          <a:p>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那么</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个基分类器的错误率</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3"/>
            </p:custDataLst>
          </p:nvPr>
        </p:nvSpPr>
        <p:spPr bwMode="auto">
          <a:xfrm>
            <a:off x="6823075" y="588220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4"/>
            </p:custDataLst>
          </p:nvPr>
        </p:nvSpPr>
        <p:spPr bwMode="auto">
          <a:xfrm>
            <a:off x="0" y="6492240"/>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5" name="TextBox 14"/>
          <p:cNvSpPr txBox="1"/>
          <p:nvPr/>
        </p:nvSpPr>
        <p:spPr>
          <a:xfrm>
            <a:off x="252000" y="756000"/>
            <a:ext cx="7882951" cy="580865"/>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假如每个分类器的错误率为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40%</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6" name="Table 21"/>
          <p:cNvGraphicFramePr>
            <a:graphicFrameLocks noGrp="1"/>
          </p:cNvGraphicFramePr>
          <p:nvPr>
            <p:extLst>
              <p:ext uri="{D42A27DB-BD31-4B8C-83A1-F6EECF244321}">
                <p14:modId xmlns:p14="http://schemas.microsoft.com/office/powerpoint/2010/main" val="3316920402"/>
              </p:ext>
            </p:extLst>
          </p:nvPr>
        </p:nvGraphicFramePr>
        <p:xfrm>
          <a:off x="1498600" y="1545163"/>
          <a:ext cx="6096000" cy="35661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1</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err="1">
                          <a:latin typeface="Times New Roman" panose="02020603050405020304" pitchFamily="18" charset="0"/>
                          <a:ea typeface="微软雅黑" panose="020B0503020204020204" pitchFamily="34" charset="-122"/>
                          <a:sym typeface="Times New Roman" panose="02020603050405020304" pitchFamily="18" charset="0"/>
                        </a:rPr>
                        <a:t>prob</a:t>
                      </a:r>
                      <a:endParaRPr 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.6*.6*.6=0.216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.6*.6*.4=0.144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.6*.4*.6=0.144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.6*.4*.4=0.096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.4*.6*.6=0.144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.4*.6*.4=0.096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.4*.4*.6=0.096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.4*.4*.4=0.064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8"/>
                  </a:ext>
                </a:extLst>
              </a:tr>
            </a:tbl>
          </a:graphicData>
        </a:graphic>
      </p:graphicFrame>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13540076"/>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71584" y="5176768"/>
            <a:ext cx="1750031" cy="1569660"/>
          </a:xfrm>
          <a:prstGeom prst="rect">
            <a:avLst/>
          </a:prstGeom>
          <a:noFill/>
        </p:spPr>
        <p:txBody>
          <a:bodyPr wrap="none" rtlCol="0">
            <a:spAutoFit/>
          </a:bodyPr>
          <a:lstStyle/>
          <a:p>
            <a:r>
              <a:rPr lang="en-US">
                <a:latin typeface="Times New Roman" panose="02020603050405020304" pitchFamily="18" charset="0"/>
                <a:ea typeface="微软雅黑" panose="020B0503020204020204" pitchFamily="34" charset="-122"/>
                <a:sym typeface="Times New Roman" panose="02020603050405020304" pitchFamily="18" charset="0"/>
              </a:rPr>
              <a:t>0.096 +</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atin typeface="Times New Roman" panose="02020603050405020304" pitchFamily="18" charset="0"/>
                <a:ea typeface="微软雅黑" panose="020B0503020204020204" pitchFamily="34" charset="-122"/>
                <a:sym typeface="Times New Roman" panose="02020603050405020304" pitchFamily="18" charset="0"/>
              </a:rPr>
              <a:t>0.096 +</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atin typeface="Times New Roman" panose="02020603050405020304" pitchFamily="18" charset="0"/>
                <a:ea typeface="微软雅黑" panose="020B0503020204020204" pitchFamily="34" charset="-122"/>
                <a:sym typeface="Times New Roman" panose="02020603050405020304" pitchFamily="18" charset="0"/>
              </a:rPr>
              <a:t>0.096 +</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dirty="0">
                <a:latin typeface="Times New Roman" panose="02020603050405020304" pitchFamily="18" charset="0"/>
                <a:ea typeface="微软雅黑" panose="020B0503020204020204" pitchFamily="34" charset="-122"/>
                <a:sym typeface="Times New Roman" panose="02020603050405020304" pitchFamily="18" charset="0"/>
              </a:rPr>
              <a:t>0.064 = </a:t>
            </a:r>
          </a:p>
          <a:p>
            <a:r>
              <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35% error! </a:t>
            </a:r>
          </a:p>
        </p:txBody>
      </p:sp>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学习优势示例</a:t>
            </a:r>
          </a:p>
        </p:txBody>
      </p:sp>
      <p:sp>
        <p:nvSpPr>
          <p:cNvPr id="6" name="TextBox 14">
            <a:extLst>
              <a:ext uri="{FF2B5EF4-FFF2-40B4-BE49-F238E27FC236}">
                <a16:creationId xmlns:a16="http://schemas.microsoft.com/office/drawing/2014/main" id="{2C25DB88-0E1C-4876-B54F-51D61E536495}"/>
              </a:ext>
            </a:extLst>
          </p:cNvPr>
          <p:cNvSpPr txBox="1"/>
          <p:nvPr/>
        </p:nvSpPr>
        <p:spPr>
          <a:xfrm>
            <a:off x="252000" y="756000"/>
            <a:ext cx="7882951" cy="580865"/>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假如每个分类器的错误率为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40%</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Table 21">
            <a:extLst>
              <a:ext uri="{FF2B5EF4-FFF2-40B4-BE49-F238E27FC236}">
                <a16:creationId xmlns:a16="http://schemas.microsoft.com/office/drawing/2014/main" id="{E8158BEC-60D4-440C-9059-FA4A775C5908}"/>
              </a:ext>
            </a:extLst>
          </p:cNvPr>
          <p:cNvGraphicFramePr>
            <a:graphicFrameLocks noGrp="1"/>
          </p:cNvGraphicFramePr>
          <p:nvPr>
            <p:extLst>
              <p:ext uri="{D42A27DB-BD31-4B8C-83A1-F6EECF244321}">
                <p14:modId xmlns:p14="http://schemas.microsoft.com/office/powerpoint/2010/main" val="809906750"/>
              </p:ext>
            </p:extLst>
          </p:nvPr>
        </p:nvGraphicFramePr>
        <p:xfrm>
          <a:off x="1498600" y="1545163"/>
          <a:ext cx="6096000" cy="35661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1</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model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sz="2000" dirty="0" err="1">
                          <a:latin typeface="Times New Roman" panose="02020603050405020304" pitchFamily="18" charset="0"/>
                          <a:ea typeface="微软雅黑" panose="020B0503020204020204" pitchFamily="34" charset="-122"/>
                          <a:sym typeface="Times New Roman" panose="02020603050405020304" pitchFamily="18" charset="0"/>
                        </a:rPr>
                        <a:t>prob</a:t>
                      </a:r>
                      <a:endParaRPr 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latin typeface="Times New Roman" panose="02020603050405020304" pitchFamily="18" charset="0"/>
                          <a:ea typeface="微软雅黑" panose="020B0503020204020204" pitchFamily="34" charset="-122"/>
                          <a:sym typeface="Times New Roman" panose="02020603050405020304" pitchFamily="18" charset="0"/>
                        </a:rPr>
                        <a:t>.6*.6*.6=0.216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.6*.6*.4=0.144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.6*.4*.6=0.144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.6*.4*.4=0.096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.4*.6*.6=0.144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.4*.6*.4=0.096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.4*.4*.6=0.096</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6600"/>
                          </a:solidFill>
                          <a:latin typeface="Times New Roman" panose="02020603050405020304" pitchFamily="18" charset="0"/>
                          <a:ea typeface="微软雅黑" panose="020B0503020204020204" pitchFamily="34" charset="-122"/>
                          <a:cs typeface="Times"/>
                          <a:sym typeface="Times New Roman" panose="02020603050405020304" pitchFamily="18"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ea typeface="微软雅黑" panose="020B0503020204020204" pitchFamily="34" charset="-122"/>
                          <a:sym typeface="Times New Roman" panose="02020603050405020304" pitchFamily="18" charset="0"/>
                        </a:rPr>
                        <a:t>.4*.4*.4=0.064</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4849293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3"/>
          <p:cNvGraphicFramePr>
            <a:graphicFrameLocks/>
          </p:cNvGraphicFramePr>
          <p:nvPr>
            <p:extLst>
              <p:ext uri="{D42A27DB-BD31-4B8C-83A1-F6EECF244321}">
                <p14:modId xmlns:p14="http://schemas.microsoft.com/office/powerpoint/2010/main" val="291245957"/>
              </p:ext>
            </p:extLst>
          </p:nvPr>
        </p:nvGraphicFramePr>
        <p:xfrm>
          <a:off x="973090" y="2077470"/>
          <a:ext cx="7197820" cy="40386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4057884" y="6127221"/>
            <a:ext cx="1028680" cy="461665"/>
          </a:xfrm>
          <a:prstGeom prst="rect">
            <a:avLst/>
          </a:prstGeom>
          <a:noFill/>
        </p:spPr>
        <p:txBody>
          <a:bodyPr wrap="none" rtlCol="0">
            <a:spAutoFit/>
          </a:bodyPr>
          <a:lstStyle/>
          <a:p>
            <a:r>
              <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 = 0.4</a:t>
            </a:r>
          </a:p>
        </p:txBody>
      </p:sp>
      <p:graphicFrame>
        <p:nvGraphicFramePr>
          <p:cNvPr id="5" name="Object 5"/>
          <p:cNvGraphicFramePr>
            <a:graphicFrameLocks noChangeAspect="1"/>
          </p:cNvGraphicFramePr>
          <p:nvPr>
            <p:extLst>
              <p:ext uri="{D42A27DB-BD31-4B8C-83A1-F6EECF244321}">
                <p14:modId xmlns:p14="http://schemas.microsoft.com/office/powerpoint/2010/main" val="1935292756"/>
              </p:ext>
            </p:extLst>
          </p:nvPr>
        </p:nvGraphicFramePr>
        <p:xfrm>
          <a:off x="2590292" y="937776"/>
          <a:ext cx="3963416" cy="931164"/>
        </p:xfrm>
        <a:graphic>
          <a:graphicData uri="http://schemas.openxmlformats.org/presentationml/2006/ole">
            <mc:AlternateContent xmlns:mc="http://schemas.openxmlformats.org/markup-compatibility/2006">
              <mc:Choice xmlns:v="urn:schemas-microsoft-com:vml" Requires="v">
                <p:oleObj spid="_x0000_s2145" name="Equation" r:id="rId5" imgW="2108200" imgH="495300" progId="Equation.3">
                  <p:embed/>
                </p:oleObj>
              </mc:Choice>
              <mc:Fallback>
                <p:oleObj name="Equation" r:id="rId5" imgW="2108200" imgH="495300" progId="Equation.3">
                  <p:embed/>
                  <p:pic>
                    <p:nvPicPr>
                      <p:cNvPr id="0" name=""/>
                      <p:cNvPicPr/>
                      <p:nvPr/>
                    </p:nvPicPr>
                    <p:blipFill>
                      <a:blip r:embed="rId6"/>
                      <a:stretch>
                        <a:fillRect/>
                      </a:stretch>
                    </p:blipFill>
                    <p:spPr>
                      <a:xfrm>
                        <a:off x="2590292" y="937776"/>
                        <a:ext cx="3963416" cy="931164"/>
                      </a:xfrm>
                      <a:prstGeom prst="rect">
                        <a:avLst/>
                      </a:prstGeom>
                    </p:spPr>
                  </p:pic>
                </p:oleObj>
              </mc:Fallback>
            </mc:AlternateContent>
          </a:graphicData>
        </a:graphic>
      </p:graphicFrame>
      <p:sp>
        <p:nvSpPr>
          <p:cNvPr id="7" name="标题 1">
            <a:extLst>
              <a:ext uri="{FF2B5EF4-FFF2-40B4-BE49-F238E27FC236}">
                <a16:creationId xmlns:a16="http://schemas.microsoft.com/office/drawing/2014/main" id="{492A5AB4-0A06-49FF-AB92-A76D08264BC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集成学习优势示例</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4213845"/>
      </p:ext>
    </p:extLst>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ages.cnitblog.com/blog/633472/201410/1819434045127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76" y="3645024"/>
            <a:ext cx="7415248" cy="3096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学习中单分类器的条件</a:t>
            </a:r>
          </a:p>
        </p:txBody>
      </p:sp>
      <p:sp>
        <p:nvSpPr>
          <p:cNvPr id="3" name="内容占位符 2"/>
          <p:cNvSpPr>
            <a:spLocks noGrp="1"/>
          </p:cNvSpPr>
          <p:nvPr>
            <p:ph idx="4294967295"/>
          </p:nvPr>
        </p:nvSpPr>
        <p:spPr>
          <a:xfrm>
            <a:off x="252000" y="756000"/>
            <a:ext cx="8640000" cy="175586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通过集成学习提高分类器的整体泛化能力是有</a:t>
            </a:r>
            <a:r>
              <a:rPr lang="zh-CN" altLang="en-US" sz="2400">
                <a:solidFill>
                  <a:schemeClr val="tx1">
                    <a:lumMod val="85000"/>
                    <a:lumOff val="15000"/>
                  </a:schemeClr>
                </a:solidFill>
                <a:cs typeface="+mn-ea"/>
                <a:sym typeface="Times New Roman" panose="02020603050405020304" pitchFamily="18" charset="0"/>
              </a:rPr>
              <a:t>条件的：</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分类器之间应该具有</a:t>
            </a:r>
            <a:r>
              <a:rPr lang="zh-CN" altLang="en-US" sz="2200">
                <a:sym typeface="Times New Roman" panose="02020603050405020304" pitchFamily="18" charset="0"/>
              </a:rPr>
              <a:t>差异性</a:t>
            </a:r>
            <a:endParaRPr lang="en-US" altLang="zh-CN" sz="2200" dirty="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分类器的精度，每个个体分类器的分类精度</a:t>
            </a:r>
            <a:r>
              <a:rPr lang="zh-CN" altLang="en-US" sz="2200">
                <a:sym typeface="Times New Roman" panose="02020603050405020304" pitchFamily="18" charset="0"/>
              </a:rPr>
              <a:t>必须大于</a:t>
            </a:r>
            <a:r>
              <a:rPr lang="en-US" altLang="zh-CN" sz="2200">
                <a:sym typeface="Times New Roman" panose="02020603050405020304" pitchFamily="18" charset="0"/>
              </a:rPr>
              <a:t>0.5</a:t>
            </a:r>
            <a:endParaRPr lang="en-US" altLang="zh-CN" sz="2200" dirty="0">
              <a:sym typeface="Times New Roman" panose="02020603050405020304" pitchFamily="18" charset="0"/>
            </a:endParaRPr>
          </a:p>
        </p:txBody>
      </p:sp>
      <p:graphicFrame>
        <p:nvGraphicFramePr>
          <p:cNvPr id="7" name="Object 5">
            <a:extLst>
              <a:ext uri="{FF2B5EF4-FFF2-40B4-BE49-F238E27FC236}">
                <a16:creationId xmlns:a16="http://schemas.microsoft.com/office/drawing/2014/main" id="{6BD28E65-F9B6-4F1C-8D4E-EB33B1E06862}"/>
              </a:ext>
            </a:extLst>
          </p:cNvPr>
          <p:cNvGraphicFramePr>
            <a:graphicFrameLocks noChangeAspect="1"/>
          </p:cNvGraphicFramePr>
          <p:nvPr>
            <p:extLst>
              <p:ext uri="{D42A27DB-BD31-4B8C-83A1-F6EECF244321}">
                <p14:modId xmlns:p14="http://schemas.microsoft.com/office/powerpoint/2010/main" val="823135498"/>
              </p:ext>
            </p:extLst>
          </p:nvPr>
        </p:nvGraphicFramePr>
        <p:xfrm>
          <a:off x="2590292" y="2708920"/>
          <a:ext cx="3963416" cy="931164"/>
        </p:xfrm>
        <a:graphic>
          <a:graphicData uri="http://schemas.openxmlformats.org/presentationml/2006/ole">
            <mc:AlternateContent xmlns:mc="http://schemas.openxmlformats.org/markup-compatibility/2006">
              <mc:Choice xmlns:v="urn:schemas-microsoft-com:vml" Requires="v">
                <p:oleObj spid="_x0000_s3169" name="Equation" r:id="rId5" imgW="2108200" imgH="495300" progId="Equation.3">
                  <p:embed/>
                </p:oleObj>
              </mc:Choice>
              <mc:Fallback>
                <p:oleObj name="Equation" r:id="rId5" imgW="2108200" imgH="495300" progId="Equation.3">
                  <p:embed/>
                  <p:pic>
                    <p:nvPicPr>
                      <p:cNvPr id="5" name="Object 5"/>
                      <p:cNvPicPr/>
                      <p:nvPr/>
                    </p:nvPicPr>
                    <p:blipFill>
                      <a:blip r:embed="rId6"/>
                      <a:stretch>
                        <a:fillRect/>
                      </a:stretch>
                    </p:blipFill>
                    <p:spPr>
                      <a:xfrm>
                        <a:off x="2590292" y="2708920"/>
                        <a:ext cx="3963416" cy="931164"/>
                      </a:xfrm>
                      <a:prstGeom prst="rect">
                        <a:avLst/>
                      </a:prstGeom>
                    </p:spPr>
                  </p:pic>
                </p:oleObj>
              </mc:Fallback>
            </mc:AlternateContent>
          </a:graphicData>
        </a:graphic>
      </p:graphicFrame>
    </p:spTree>
    <p:extLst>
      <p:ext uri="{BB962C8B-B14F-4D97-AF65-F5344CB8AC3E}">
        <p14:creationId xmlns:p14="http://schemas.microsoft.com/office/powerpoint/2010/main" val="3003274387"/>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332656"/>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集成学习对基分类器的要求</a:t>
            </a:r>
          </a:p>
        </p:txBody>
      </p:sp>
      <p:sp>
        <p:nvSpPr>
          <p:cNvPr id="7" name="TextBox 6"/>
          <p:cNvSpPr txBox="1"/>
          <p:nvPr>
            <p:custDataLst>
              <p:tags r:id="rId3"/>
            </p:custDataLst>
          </p:nvPr>
        </p:nvSpPr>
        <p:spPr>
          <a:xfrm>
            <a:off x="1828800" y="1830512"/>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基分类器具有差异性</a:t>
            </a:r>
          </a:p>
        </p:txBody>
      </p:sp>
      <p:sp>
        <p:nvSpPr>
          <p:cNvPr id="8" name="TextBox 7"/>
          <p:cNvSpPr txBox="1"/>
          <p:nvPr>
            <p:custDataLst>
              <p:tags r:id="rId4"/>
            </p:custDataLst>
          </p:nvPr>
        </p:nvSpPr>
        <p:spPr>
          <a:xfrm>
            <a:off x="1828800" y="2687762"/>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单个基分类器精度均高于</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50%</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a:spLocks noChangeAspect="1"/>
          </p:cNvSpPr>
          <p:nvPr>
            <p:custDataLst>
              <p:tags r:id="rId5"/>
            </p:custDataLst>
          </p:nvPr>
        </p:nvSpPr>
        <p:spPr bwMode="auto">
          <a:xfrm>
            <a:off x="1114425" y="1894805"/>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6"/>
            </p:custDataLst>
          </p:nvPr>
        </p:nvSpPr>
        <p:spPr bwMode="auto">
          <a:xfrm>
            <a:off x="1114425" y="2752055"/>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fontAlgn="base">
              <a:spcBef>
                <a:spcPct val="0"/>
              </a:spcBef>
              <a:spcAft>
                <a:spcPct val="0"/>
              </a:spcAft>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2" name="Picture 2" descr="http://images.cnitblog.com/blog/633472/201410/181943404512756.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0756" y="3519363"/>
            <a:ext cx="6302489" cy="263140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93120674"/>
      </p:ext>
    </p:extLst>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931314"/>
      </p:ext>
    </p:extLst>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756000" y="108000"/>
            <a:ext cx="1007688"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6147" name="Picture 6" descr="633301402827487394"/>
          <p:cNvPicPr>
            <a:picLocks noChangeAspect="1" noChangeArrowheads="1"/>
          </p:cNvPicPr>
          <p:nvPr/>
        </p:nvPicPr>
        <p:blipFill>
          <a:blip r:embed="rId2" cstate="print"/>
          <a:srcRect l="48001"/>
          <a:stretch>
            <a:fillRect/>
          </a:stretch>
        </p:blipFill>
        <p:spPr bwMode="auto">
          <a:xfrm>
            <a:off x="1187624" y="990600"/>
            <a:ext cx="3054350" cy="5315417"/>
          </a:xfrm>
          <a:prstGeom prst="rect">
            <a:avLst/>
          </a:prstGeom>
          <a:noFill/>
          <a:ln w="9525">
            <a:noFill/>
            <a:miter lim="800000"/>
            <a:headEnd/>
            <a:tailEnd/>
          </a:ln>
        </p:spPr>
      </p:pic>
      <p:sp>
        <p:nvSpPr>
          <p:cNvPr id="6151" name="TextBox 8"/>
          <p:cNvSpPr txBox="1">
            <a:spLocks noChangeArrowheads="1"/>
          </p:cNvSpPr>
          <p:nvPr/>
        </p:nvSpPr>
        <p:spPr bwMode="auto">
          <a:xfrm>
            <a:off x="4539193" y="3417326"/>
            <a:ext cx="679450" cy="461963"/>
          </a:xfrm>
          <a:prstGeom prst="rect">
            <a:avLst/>
          </a:prstGeom>
          <a:noFill/>
          <a:ln w="9525">
            <a:noFill/>
            <a:miter lim="800000"/>
            <a:headEnd/>
            <a:tailEnd/>
          </a:ln>
        </p:spPr>
        <p:txBody>
          <a:bodyPr wrap="none">
            <a:spAutoFit/>
          </a:bodyPr>
          <a:lstStyle/>
          <a:p>
            <a:r>
              <a:rPr lang="en-US" sz="2400" b="1">
                <a:latin typeface="Times New Roman" panose="02020603050405020304" pitchFamily="18" charset="0"/>
                <a:ea typeface="微软雅黑" panose="020B0503020204020204" pitchFamily="34" charset="-122"/>
                <a:sym typeface="Times New Roman" panose="02020603050405020304" pitchFamily="18" charset="0"/>
              </a:rPr>
              <a:t>VS.</a:t>
            </a:r>
          </a:p>
        </p:txBody>
      </p:sp>
      <p:pic>
        <p:nvPicPr>
          <p:cNvPr id="624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663" y="902864"/>
            <a:ext cx="184951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750" y="2838450"/>
            <a:ext cx="2133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5863" y="5002636"/>
            <a:ext cx="1831942" cy="1626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376594"/>
      </p:ext>
    </p:extLst>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8DFF-3507-4574-97BE-FC47F6E668CE}"/>
              </a:ext>
            </a:extLst>
          </p:cNvPr>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 </a:t>
            </a:r>
            <a:r>
              <a:rPr lang="zh-CN" altLang="en-US">
                <a:sym typeface="Times New Roman" panose="02020603050405020304" pitchFamily="18" charset="0"/>
              </a:rPr>
              <a:t>集成学习算法</a:t>
            </a:r>
          </a:p>
        </p:txBody>
      </p:sp>
      <p:grpSp>
        <p:nvGrpSpPr>
          <p:cNvPr id="3" name="组合 2">
            <a:extLst>
              <a:ext uri="{FF2B5EF4-FFF2-40B4-BE49-F238E27FC236}">
                <a16:creationId xmlns:a16="http://schemas.microsoft.com/office/drawing/2014/main" id="{77664866-C15A-4060-893C-1946981B22C3}"/>
              </a:ext>
            </a:extLst>
          </p:cNvPr>
          <p:cNvGrpSpPr/>
          <p:nvPr/>
        </p:nvGrpSpPr>
        <p:grpSpPr>
          <a:xfrm>
            <a:off x="1606526" y="1427784"/>
            <a:ext cx="2978620" cy="798557"/>
            <a:chOff x="156000" y="828004"/>
            <a:chExt cx="2978620" cy="798557"/>
          </a:xfrm>
        </p:grpSpPr>
        <p:grpSp>
          <p:nvGrpSpPr>
            <p:cNvPr id="4" name="组合 3">
              <a:extLst>
                <a:ext uri="{FF2B5EF4-FFF2-40B4-BE49-F238E27FC236}">
                  <a16:creationId xmlns:a16="http://schemas.microsoft.com/office/drawing/2014/main" id="{5D74F8EC-4FD1-4A82-B4EF-92E28450BBA7}"/>
                </a:ext>
              </a:extLst>
            </p:cNvPr>
            <p:cNvGrpSpPr/>
            <p:nvPr/>
          </p:nvGrpSpPr>
          <p:grpSpPr>
            <a:xfrm>
              <a:off x="156000" y="828004"/>
              <a:ext cx="2978620" cy="798557"/>
              <a:chOff x="156000" y="736062"/>
              <a:chExt cx="2978620" cy="798557"/>
            </a:xfrm>
          </p:grpSpPr>
          <p:sp>
            <p:nvSpPr>
              <p:cNvPr id="6" name="Freeform 12">
                <a:extLst>
                  <a:ext uri="{FF2B5EF4-FFF2-40B4-BE49-F238E27FC236}">
                    <a16:creationId xmlns:a16="http://schemas.microsoft.com/office/drawing/2014/main" id="{E76D7CC9-FD77-49DF-8F68-0DA40847F17C}"/>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FF6600"/>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FF6600"/>
                    </a:solidFill>
                  </a:rPr>
                  <a:t>Bagging</a:t>
                </a:r>
                <a:endParaRPr lang="en-US" sz="2800" b="1">
                  <a:solidFill>
                    <a:srgbClr val="FF6600"/>
                  </a:solidFill>
                </a:endParaRPr>
              </a:p>
            </p:txBody>
          </p:sp>
          <p:sp>
            <p:nvSpPr>
              <p:cNvPr id="7" name="Freeform 14">
                <a:extLst>
                  <a:ext uri="{FF2B5EF4-FFF2-40B4-BE49-F238E27FC236}">
                    <a16:creationId xmlns:a16="http://schemas.microsoft.com/office/drawing/2014/main" id="{CE12571E-BA8E-44FF-9C14-D7B5662088F0}"/>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5" name="任意多边形: 形状 4">
              <a:extLst>
                <a:ext uri="{FF2B5EF4-FFF2-40B4-BE49-F238E27FC236}">
                  <a16:creationId xmlns:a16="http://schemas.microsoft.com/office/drawing/2014/main" id="{58D63B6C-41BB-4D67-85E5-D2E8C7F5EA3B}"/>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FF6600"/>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1</a:t>
              </a:r>
            </a:p>
          </p:txBody>
        </p:sp>
      </p:grpSp>
      <p:grpSp>
        <p:nvGrpSpPr>
          <p:cNvPr id="8" name="组合 7">
            <a:extLst>
              <a:ext uri="{FF2B5EF4-FFF2-40B4-BE49-F238E27FC236}">
                <a16:creationId xmlns:a16="http://schemas.microsoft.com/office/drawing/2014/main" id="{5FE1DF5F-AB2A-4FA0-A7F2-B0ED8D030637}"/>
              </a:ext>
            </a:extLst>
          </p:cNvPr>
          <p:cNvGrpSpPr/>
          <p:nvPr/>
        </p:nvGrpSpPr>
        <p:grpSpPr>
          <a:xfrm>
            <a:off x="2915816" y="2780928"/>
            <a:ext cx="2978620" cy="798557"/>
            <a:chOff x="156000" y="828004"/>
            <a:chExt cx="2978620" cy="798557"/>
          </a:xfrm>
        </p:grpSpPr>
        <p:grpSp>
          <p:nvGrpSpPr>
            <p:cNvPr id="9" name="组合 8">
              <a:extLst>
                <a:ext uri="{FF2B5EF4-FFF2-40B4-BE49-F238E27FC236}">
                  <a16:creationId xmlns:a16="http://schemas.microsoft.com/office/drawing/2014/main" id="{8EF80B01-844F-4ECF-A9A1-515C17410FED}"/>
                </a:ext>
              </a:extLst>
            </p:cNvPr>
            <p:cNvGrpSpPr/>
            <p:nvPr/>
          </p:nvGrpSpPr>
          <p:grpSpPr>
            <a:xfrm>
              <a:off x="156000" y="828004"/>
              <a:ext cx="2978620" cy="798557"/>
              <a:chOff x="156000" y="736062"/>
              <a:chExt cx="2978620" cy="798557"/>
            </a:xfrm>
          </p:grpSpPr>
          <p:sp>
            <p:nvSpPr>
              <p:cNvPr id="11" name="Freeform 12">
                <a:extLst>
                  <a:ext uri="{FF2B5EF4-FFF2-40B4-BE49-F238E27FC236}">
                    <a16:creationId xmlns:a16="http://schemas.microsoft.com/office/drawing/2014/main" id="{9399F3FA-457A-4841-9D62-3298F6ACCC06}"/>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Boosting</a:t>
                </a:r>
              </a:p>
            </p:txBody>
          </p:sp>
          <p:sp>
            <p:nvSpPr>
              <p:cNvPr id="12" name="Freeform 14">
                <a:extLst>
                  <a:ext uri="{FF2B5EF4-FFF2-40B4-BE49-F238E27FC236}">
                    <a16:creationId xmlns:a16="http://schemas.microsoft.com/office/drawing/2014/main" id="{39D00BCA-7FCA-4DA4-8197-3298D30DD10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0" name="任意多边形: 形状 9">
              <a:extLst>
                <a:ext uri="{FF2B5EF4-FFF2-40B4-BE49-F238E27FC236}">
                  <a16:creationId xmlns:a16="http://schemas.microsoft.com/office/drawing/2014/main" id="{1E80CD0D-EC51-4A9B-A106-ED3F07FC00CE}"/>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2</a:t>
              </a:r>
            </a:p>
          </p:txBody>
        </p:sp>
      </p:grpSp>
      <p:grpSp>
        <p:nvGrpSpPr>
          <p:cNvPr id="13" name="组合 12">
            <a:extLst>
              <a:ext uri="{FF2B5EF4-FFF2-40B4-BE49-F238E27FC236}">
                <a16:creationId xmlns:a16="http://schemas.microsoft.com/office/drawing/2014/main" id="{AE5CD109-9F71-4A6E-ADD9-59E92743A37E}"/>
              </a:ext>
            </a:extLst>
          </p:cNvPr>
          <p:cNvGrpSpPr/>
          <p:nvPr/>
        </p:nvGrpSpPr>
        <p:grpSpPr>
          <a:xfrm>
            <a:off x="4225106" y="4149080"/>
            <a:ext cx="2978620" cy="798557"/>
            <a:chOff x="156000" y="828004"/>
            <a:chExt cx="2978620" cy="798557"/>
          </a:xfrm>
        </p:grpSpPr>
        <p:grpSp>
          <p:nvGrpSpPr>
            <p:cNvPr id="14" name="组合 13">
              <a:extLst>
                <a:ext uri="{FF2B5EF4-FFF2-40B4-BE49-F238E27FC236}">
                  <a16:creationId xmlns:a16="http://schemas.microsoft.com/office/drawing/2014/main" id="{BF1FF10F-8F96-489D-A55E-389F42BBD222}"/>
                </a:ext>
              </a:extLst>
            </p:cNvPr>
            <p:cNvGrpSpPr/>
            <p:nvPr/>
          </p:nvGrpSpPr>
          <p:grpSpPr>
            <a:xfrm>
              <a:off x="156000" y="828004"/>
              <a:ext cx="2978620" cy="798557"/>
              <a:chOff x="156000" y="736062"/>
              <a:chExt cx="2978620" cy="798557"/>
            </a:xfrm>
          </p:grpSpPr>
          <p:sp>
            <p:nvSpPr>
              <p:cNvPr id="16" name="Freeform 12">
                <a:extLst>
                  <a:ext uri="{FF2B5EF4-FFF2-40B4-BE49-F238E27FC236}">
                    <a16:creationId xmlns:a16="http://schemas.microsoft.com/office/drawing/2014/main" id="{EDE08DE6-1990-45DE-8471-1B1DC7A5656B}"/>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Stacking</a:t>
                </a:r>
              </a:p>
            </p:txBody>
          </p:sp>
          <p:sp>
            <p:nvSpPr>
              <p:cNvPr id="17" name="Freeform 14">
                <a:extLst>
                  <a:ext uri="{FF2B5EF4-FFF2-40B4-BE49-F238E27FC236}">
                    <a16:creationId xmlns:a16="http://schemas.microsoft.com/office/drawing/2014/main" id="{F589B89F-D65D-4C67-9352-817CBD46F5F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5" name="任意多边形: 形状 14">
              <a:extLst>
                <a:ext uri="{FF2B5EF4-FFF2-40B4-BE49-F238E27FC236}">
                  <a16:creationId xmlns:a16="http://schemas.microsoft.com/office/drawing/2014/main" id="{44F14D4E-BD1E-44E1-AFE1-C9B5EFD274D0}"/>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3</a:t>
              </a:r>
            </a:p>
          </p:txBody>
        </p:sp>
      </p:grpSp>
    </p:spTree>
    <p:extLst>
      <p:ext uri="{BB962C8B-B14F-4D97-AF65-F5344CB8AC3E}">
        <p14:creationId xmlns:p14="http://schemas.microsoft.com/office/powerpoint/2010/main" val="3527377019"/>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252000" y="756000"/>
            <a:ext cx="4340597" cy="580865"/>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三个臭皮匠，一个诸葛亮</a:t>
            </a:r>
          </a:p>
        </p:txBody>
      </p:sp>
      <p:sp>
        <p:nvSpPr>
          <p:cNvPr id="5" name="Title 1"/>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2.1.1 </a:t>
            </a:r>
            <a:r>
              <a:rPr lang="en-US">
                <a:sym typeface="Times New Roman" panose="02020603050405020304" pitchFamily="18" charset="0"/>
              </a:rPr>
              <a:t>Bagging</a:t>
            </a:r>
            <a:r>
              <a:rPr lang="zh-CN" altLang="en-US" dirty="0">
                <a:sym typeface="Times New Roman" panose="02020603050405020304" pitchFamily="18" charset="0"/>
              </a:rPr>
              <a:t>：有放回</a:t>
            </a:r>
            <a:r>
              <a:rPr lang="zh-CN" altLang="en-US">
                <a:sym typeface="Times New Roman" panose="02020603050405020304" pitchFamily="18" charset="0"/>
              </a:rPr>
              <a:t>的重采样</a:t>
            </a:r>
            <a:endParaRPr lang="en-US" dirty="0">
              <a:sym typeface="Times New Roman" panose="02020603050405020304" pitchFamily="18" charset="0"/>
            </a:endParaRPr>
          </a:p>
        </p:txBody>
      </p:sp>
      <p:grpSp>
        <p:nvGrpSpPr>
          <p:cNvPr id="3" name="组合 2">
            <a:extLst>
              <a:ext uri="{FF2B5EF4-FFF2-40B4-BE49-F238E27FC236}">
                <a16:creationId xmlns:a16="http://schemas.microsoft.com/office/drawing/2014/main" id="{D6AA312B-4C7B-469A-A5D0-8F8E9D2B653D}"/>
              </a:ext>
            </a:extLst>
          </p:cNvPr>
          <p:cNvGrpSpPr/>
          <p:nvPr/>
        </p:nvGrpSpPr>
        <p:grpSpPr>
          <a:xfrm>
            <a:off x="539552" y="1496986"/>
            <a:ext cx="7323778" cy="4896409"/>
            <a:chOff x="539552" y="1496986"/>
            <a:chExt cx="7323778" cy="4896409"/>
          </a:xfrm>
        </p:grpSpPr>
        <p:pic>
          <p:nvPicPr>
            <p:cNvPr id="2" name="图片 1">
              <a:extLst>
                <a:ext uri="{FF2B5EF4-FFF2-40B4-BE49-F238E27FC236}">
                  <a16:creationId xmlns:a16="http://schemas.microsoft.com/office/drawing/2014/main" id="{417FCE57-A1D9-47A4-AA23-6C13BE4A7338}"/>
                </a:ext>
              </a:extLst>
            </p:cNvPr>
            <p:cNvPicPr>
              <a:picLocks noChangeAspect="1"/>
            </p:cNvPicPr>
            <p:nvPr/>
          </p:nvPicPr>
          <p:blipFill>
            <a:blip r:embed="rId3"/>
            <a:stretch>
              <a:fillRect/>
            </a:stretch>
          </p:blipFill>
          <p:spPr>
            <a:xfrm>
              <a:off x="539552" y="1496986"/>
              <a:ext cx="7323778" cy="4896409"/>
            </a:xfrm>
            <a:prstGeom prst="rect">
              <a:avLst/>
            </a:prstGeom>
          </p:spPr>
        </p:pic>
        <p:sp>
          <p:nvSpPr>
            <p:cNvPr id="6" name="Text Box 4">
              <a:extLst>
                <a:ext uri="{FF2B5EF4-FFF2-40B4-BE49-F238E27FC236}">
                  <a16:creationId xmlns:a16="http://schemas.microsoft.com/office/drawing/2014/main" id="{C64450C7-FE84-4554-88AD-4B9AFBACB6A7}"/>
                </a:ext>
              </a:extLst>
            </p:cNvPr>
            <p:cNvSpPr txBox="1">
              <a:spLocks noChangeArrowheads="1"/>
            </p:cNvSpPr>
            <p:nvPr/>
          </p:nvSpPr>
          <p:spPr bwMode="auto">
            <a:xfrm>
              <a:off x="698310" y="2679411"/>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1</a:t>
              </a:r>
            </a:p>
            <a:p>
              <a:pPr marL="0" indent="0" algn="ctr">
                <a:lnSpc>
                  <a:spcPct val="100000"/>
                </a:lnSpc>
                <a:buNone/>
              </a:pPr>
              <a:r>
                <a:rPr lang="zh-CN" altLang="en-US" sz="2000">
                  <a:sym typeface="Times New Roman" panose="02020603050405020304" pitchFamily="18" charset="0"/>
                </a:rPr>
                <a:t>选取多个样本集合</a:t>
              </a:r>
            </a:p>
          </p:txBody>
        </p:sp>
        <p:sp>
          <p:nvSpPr>
            <p:cNvPr id="7" name="Text Box 4">
              <a:extLst>
                <a:ext uri="{FF2B5EF4-FFF2-40B4-BE49-F238E27FC236}">
                  <a16:creationId xmlns:a16="http://schemas.microsoft.com/office/drawing/2014/main" id="{C24DE0A1-D388-410D-A2D4-11BEC04EAAAD}"/>
                </a:ext>
              </a:extLst>
            </p:cNvPr>
            <p:cNvSpPr txBox="1">
              <a:spLocks noChangeArrowheads="1"/>
            </p:cNvSpPr>
            <p:nvPr/>
          </p:nvSpPr>
          <p:spPr bwMode="auto">
            <a:xfrm>
              <a:off x="698310" y="3903020"/>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建立多个分类器</a:t>
              </a:r>
            </a:p>
          </p:txBody>
        </p:sp>
        <p:sp>
          <p:nvSpPr>
            <p:cNvPr id="8" name="Text Box 4">
              <a:extLst>
                <a:ext uri="{FF2B5EF4-FFF2-40B4-BE49-F238E27FC236}">
                  <a16:creationId xmlns:a16="http://schemas.microsoft.com/office/drawing/2014/main" id="{0F53175E-4719-401E-BE10-2BBA9F4CA508}"/>
                </a:ext>
              </a:extLst>
            </p:cNvPr>
            <p:cNvSpPr txBox="1">
              <a:spLocks noChangeArrowheads="1"/>
            </p:cNvSpPr>
            <p:nvPr/>
          </p:nvSpPr>
          <p:spPr bwMode="auto">
            <a:xfrm>
              <a:off x="698310" y="5126628"/>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组合投票</a:t>
              </a:r>
            </a:p>
          </p:txBody>
        </p:sp>
        <p:sp>
          <p:nvSpPr>
            <p:cNvPr id="9" name="Text Box 4">
              <a:extLst>
                <a:ext uri="{FF2B5EF4-FFF2-40B4-BE49-F238E27FC236}">
                  <a16:creationId xmlns:a16="http://schemas.microsoft.com/office/drawing/2014/main" id="{54341978-441E-4471-A9CF-A67E9EBF1328}"/>
                </a:ext>
              </a:extLst>
            </p:cNvPr>
            <p:cNvSpPr txBox="1">
              <a:spLocks noChangeArrowheads="1"/>
            </p:cNvSpPr>
            <p:nvPr/>
          </p:nvSpPr>
          <p:spPr bwMode="auto">
            <a:xfrm>
              <a:off x="5945254" y="1651102"/>
              <a:ext cx="1851170" cy="40011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zh-CN" altLang="en-US" sz="2000">
                  <a:sym typeface="Times New Roman" panose="02020603050405020304" pitchFamily="18" charset="0"/>
                </a:rPr>
                <a:t>原始数据</a:t>
              </a:r>
            </a:p>
          </p:txBody>
        </p:sp>
      </p:grpSp>
    </p:spTree>
    <p:extLst>
      <p:ext uri="{BB962C8B-B14F-4D97-AF65-F5344CB8AC3E}">
        <p14:creationId xmlns:p14="http://schemas.microsoft.com/office/powerpoint/2010/main" val="2855131840"/>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252000" y="756000"/>
            <a:ext cx="4340597" cy="580865"/>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三个臭皮匠，一个诸葛亮</a:t>
            </a:r>
          </a:p>
        </p:txBody>
      </p:sp>
      <p:sp>
        <p:nvSpPr>
          <p:cNvPr id="5" name="Title 1"/>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2.1.1 </a:t>
            </a:r>
            <a:r>
              <a:rPr lang="en-US">
                <a:sym typeface="Times New Roman" panose="02020603050405020304" pitchFamily="18" charset="0"/>
              </a:rPr>
              <a:t>Bagging</a:t>
            </a:r>
            <a:r>
              <a:rPr lang="zh-CN" altLang="en-US" dirty="0">
                <a:sym typeface="Times New Roman" panose="02020603050405020304" pitchFamily="18" charset="0"/>
              </a:rPr>
              <a:t>：有放回</a:t>
            </a:r>
            <a:r>
              <a:rPr lang="zh-CN" altLang="en-US">
                <a:sym typeface="Times New Roman" panose="02020603050405020304" pitchFamily="18" charset="0"/>
              </a:rPr>
              <a:t>的重采样</a:t>
            </a:r>
            <a:endParaRPr lang="en-US" dirty="0">
              <a:sym typeface="Times New Roman" panose="02020603050405020304" pitchFamily="18" charset="0"/>
            </a:endParaRPr>
          </a:p>
        </p:txBody>
      </p:sp>
      <p:grpSp>
        <p:nvGrpSpPr>
          <p:cNvPr id="3" name="组合 2">
            <a:extLst>
              <a:ext uri="{FF2B5EF4-FFF2-40B4-BE49-F238E27FC236}">
                <a16:creationId xmlns:a16="http://schemas.microsoft.com/office/drawing/2014/main" id="{D6AA312B-4C7B-469A-A5D0-8F8E9D2B653D}"/>
              </a:ext>
            </a:extLst>
          </p:cNvPr>
          <p:cNvGrpSpPr/>
          <p:nvPr/>
        </p:nvGrpSpPr>
        <p:grpSpPr>
          <a:xfrm>
            <a:off x="539552" y="1496986"/>
            <a:ext cx="7323778" cy="4896409"/>
            <a:chOff x="539552" y="1496986"/>
            <a:chExt cx="7323778" cy="4896409"/>
          </a:xfrm>
        </p:grpSpPr>
        <p:pic>
          <p:nvPicPr>
            <p:cNvPr id="2" name="图片 1">
              <a:extLst>
                <a:ext uri="{FF2B5EF4-FFF2-40B4-BE49-F238E27FC236}">
                  <a16:creationId xmlns:a16="http://schemas.microsoft.com/office/drawing/2014/main" id="{417FCE57-A1D9-47A4-AA23-6C13BE4A7338}"/>
                </a:ext>
              </a:extLst>
            </p:cNvPr>
            <p:cNvPicPr>
              <a:picLocks noChangeAspect="1"/>
            </p:cNvPicPr>
            <p:nvPr/>
          </p:nvPicPr>
          <p:blipFill>
            <a:blip r:embed="rId3"/>
            <a:stretch>
              <a:fillRect/>
            </a:stretch>
          </p:blipFill>
          <p:spPr>
            <a:xfrm>
              <a:off x="539552" y="1496986"/>
              <a:ext cx="7323778" cy="4896409"/>
            </a:xfrm>
            <a:prstGeom prst="rect">
              <a:avLst/>
            </a:prstGeom>
          </p:spPr>
        </p:pic>
        <p:sp>
          <p:nvSpPr>
            <p:cNvPr id="6" name="Text Box 4">
              <a:extLst>
                <a:ext uri="{FF2B5EF4-FFF2-40B4-BE49-F238E27FC236}">
                  <a16:creationId xmlns:a16="http://schemas.microsoft.com/office/drawing/2014/main" id="{C64450C7-FE84-4554-88AD-4B9AFBACB6A7}"/>
                </a:ext>
              </a:extLst>
            </p:cNvPr>
            <p:cNvSpPr txBox="1">
              <a:spLocks noChangeArrowheads="1"/>
            </p:cNvSpPr>
            <p:nvPr/>
          </p:nvSpPr>
          <p:spPr bwMode="auto">
            <a:xfrm>
              <a:off x="698310" y="2679411"/>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1</a:t>
              </a:r>
            </a:p>
            <a:p>
              <a:pPr marL="0" indent="0" algn="ctr">
                <a:lnSpc>
                  <a:spcPct val="100000"/>
                </a:lnSpc>
                <a:buNone/>
              </a:pPr>
              <a:r>
                <a:rPr lang="zh-CN" altLang="en-US" sz="2000">
                  <a:sym typeface="Times New Roman" panose="02020603050405020304" pitchFamily="18" charset="0"/>
                </a:rPr>
                <a:t>选取多个样本集合</a:t>
              </a:r>
            </a:p>
          </p:txBody>
        </p:sp>
        <p:sp>
          <p:nvSpPr>
            <p:cNvPr id="7" name="Text Box 4">
              <a:extLst>
                <a:ext uri="{FF2B5EF4-FFF2-40B4-BE49-F238E27FC236}">
                  <a16:creationId xmlns:a16="http://schemas.microsoft.com/office/drawing/2014/main" id="{C24DE0A1-D388-410D-A2D4-11BEC04EAAAD}"/>
                </a:ext>
              </a:extLst>
            </p:cNvPr>
            <p:cNvSpPr txBox="1">
              <a:spLocks noChangeArrowheads="1"/>
            </p:cNvSpPr>
            <p:nvPr/>
          </p:nvSpPr>
          <p:spPr bwMode="auto">
            <a:xfrm>
              <a:off x="698310" y="3903020"/>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建立多个分类器</a:t>
              </a:r>
            </a:p>
          </p:txBody>
        </p:sp>
        <p:sp>
          <p:nvSpPr>
            <p:cNvPr id="8" name="Text Box 4">
              <a:extLst>
                <a:ext uri="{FF2B5EF4-FFF2-40B4-BE49-F238E27FC236}">
                  <a16:creationId xmlns:a16="http://schemas.microsoft.com/office/drawing/2014/main" id="{0F53175E-4719-401E-BE10-2BBA9F4CA508}"/>
                </a:ext>
              </a:extLst>
            </p:cNvPr>
            <p:cNvSpPr txBox="1">
              <a:spLocks noChangeArrowheads="1"/>
            </p:cNvSpPr>
            <p:nvPr/>
          </p:nvSpPr>
          <p:spPr bwMode="auto">
            <a:xfrm>
              <a:off x="698310" y="5126628"/>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组合投票</a:t>
              </a:r>
            </a:p>
          </p:txBody>
        </p:sp>
        <p:sp>
          <p:nvSpPr>
            <p:cNvPr id="9" name="Text Box 4">
              <a:extLst>
                <a:ext uri="{FF2B5EF4-FFF2-40B4-BE49-F238E27FC236}">
                  <a16:creationId xmlns:a16="http://schemas.microsoft.com/office/drawing/2014/main" id="{54341978-441E-4471-A9CF-A67E9EBF1328}"/>
                </a:ext>
              </a:extLst>
            </p:cNvPr>
            <p:cNvSpPr txBox="1">
              <a:spLocks noChangeArrowheads="1"/>
            </p:cNvSpPr>
            <p:nvPr/>
          </p:nvSpPr>
          <p:spPr bwMode="auto">
            <a:xfrm>
              <a:off x="5945254" y="1651102"/>
              <a:ext cx="1851170" cy="40011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zh-CN" altLang="en-US" sz="2000">
                  <a:sym typeface="Times New Roman" panose="02020603050405020304" pitchFamily="18" charset="0"/>
                </a:rPr>
                <a:t>原始数据</a:t>
              </a:r>
            </a:p>
          </p:txBody>
        </p:sp>
      </p:grpSp>
      <p:sp>
        <p:nvSpPr>
          <p:cNvPr id="10" name="矩形 9">
            <a:extLst>
              <a:ext uri="{FF2B5EF4-FFF2-40B4-BE49-F238E27FC236}">
                <a16:creationId xmlns:a16="http://schemas.microsoft.com/office/drawing/2014/main" id="{8F0B5D98-2038-472C-99EF-A22DD77D959B}"/>
              </a:ext>
            </a:extLst>
          </p:cNvPr>
          <p:cNvSpPr/>
          <p:nvPr/>
        </p:nvSpPr>
        <p:spPr bwMode="auto">
          <a:xfrm>
            <a:off x="643749" y="2333767"/>
            <a:ext cx="7323778" cy="1230833"/>
          </a:xfrm>
          <a:prstGeom prst="rect">
            <a:avLst/>
          </a:prstGeom>
          <a:noFill/>
          <a:ln w="19050"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Box 2">
            <a:extLst>
              <a:ext uri="{FF2B5EF4-FFF2-40B4-BE49-F238E27FC236}">
                <a16:creationId xmlns:a16="http://schemas.microsoft.com/office/drawing/2014/main" id="{27A2C0B6-7743-4439-9A79-E690F89D1719}"/>
              </a:ext>
            </a:extLst>
          </p:cNvPr>
          <p:cNvSpPr txBox="1"/>
          <p:nvPr/>
        </p:nvSpPr>
        <p:spPr>
          <a:xfrm>
            <a:off x="5945254" y="5174974"/>
            <a:ext cx="309634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13548C"/>
                </a:solidFill>
              </a:rPr>
              <a:t>讨论：样本集合如何选取？</a:t>
            </a:r>
          </a:p>
        </p:txBody>
      </p:sp>
    </p:spTree>
    <p:extLst>
      <p:ext uri="{BB962C8B-B14F-4D97-AF65-F5344CB8AC3E}">
        <p14:creationId xmlns:p14="http://schemas.microsoft.com/office/powerpoint/2010/main" val="3138867872"/>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252000" y="756000"/>
            <a:ext cx="4340597" cy="580865"/>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三个臭皮匠，一个诸葛亮</a:t>
            </a:r>
          </a:p>
        </p:txBody>
      </p:sp>
      <p:sp>
        <p:nvSpPr>
          <p:cNvPr id="5" name="Title 1"/>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2.1.1 </a:t>
            </a:r>
            <a:r>
              <a:rPr lang="en-US">
                <a:sym typeface="Times New Roman" panose="02020603050405020304" pitchFamily="18" charset="0"/>
              </a:rPr>
              <a:t>Bagging</a:t>
            </a:r>
            <a:r>
              <a:rPr lang="zh-CN" altLang="en-US" dirty="0">
                <a:sym typeface="Times New Roman" panose="02020603050405020304" pitchFamily="18" charset="0"/>
              </a:rPr>
              <a:t>：有放回</a:t>
            </a:r>
            <a:r>
              <a:rPr lang="zh-CN" altLang="en-US">
                <a:sym typeface="Times New Roman" panose="02020603050405020304" pitchFamily="18" charset="0"/>
              </a:rPr>
              <a:t>的重采样</a:t>
            </a:r>
            <a:endParaRPr lang="en-US" dirty="0">
              <a:sym typeface="Times New Roman" panose="02020603050405020304" pitchFamily="18" charset="0"/>
            </a:endParaRPr>
          </a:p>
        </p:txBody>
      </p:sp>
      <p:grpSp>
        <p:nvGrpSpPr>
          <p:cNvPr id="3" name="组合 2">
            <a:extLst>
              <a:ext uri="{FF2B5EF4-FFF2-40B4-BE49-F238E27FC236}">
                <a16:creationId xmlns:a16="http://schemas.microsoft.com/office/drawing/2014/main" id="{D6AA312B-4C7B-469A-A5D0-8F8E9D2B653D}"/>
              </a:ext>
            </a:extLst>
          </p:cNvPr>
          <p:cNvGrpSpPr/>
          <p:nvPr/>
        </p:nvGrpSpPr>
        <p:grpSpPr>
          <a:xfrm>
            <a:off x="539552" y="1496986"/>
            <a:ext cx="7323778" cy="4896409"/>
            <a:chOff x="539552" y="1496986"/>
            <a:chExt cx="7323778" cy="4896409"/>
          </a:xfrm>
        </p:grpSpPr>
        <p:pic>
          <p:nvPicPr>
            <p:cNvPr id="2" name="图片 1">
              <a:extLst>
                <a:ext uri="{FF2B5EF4-FFF2-40B4-BE49-F238E27FC236}">
                  <a16:creationId xmlns:a16="http://schemas.microsoft.com/office/drawing/2014/main" id="{417FCE57-A1D9-47A4-AA23-6C13BE4A7338}"/>
                </a:ext>
              </a:extLst>
            </p:cNvPr>
            <p:cNvPicPr>
              <a:picLocks noChangeAspect="1"/>
            </p:cNvPicPr>
            <p:nvPr/>
          </p:nvPicPr>
          <p:blipFill>
            <a:blip r:embed="rId3"/>
            <a:stretch>
              <a:fillRect/>
            </a:stretch>
          </p:blipFill>
          <p:spPr>
            <a:xfrm>
              <a:off x="539552" y="1496986"/>
              <a:ext cx="7323778" cy="4896409"/>
            </a:xfrm>
            <a:prstGeom prst="rect">
              <a:avLst/>
            </a:prstGeom>
          </p:spPr>
        </p:pic>
        <p:sp>
          <p:nvSpPr>
            <p:cNvPr id="6" name="Text Box 4">
              <a:extLst>
                <a:ext uri="{FF2B5EF4-FFF2-40B4-BE49-F238E27FC236}">
                  <a16:creationId xmlns:a16="http://schemas.microsoft.com/office/drawing/2014/main" id="{C64450C7-FE84-4554-88AD-4B9AFBACB6A7}"/>
                </a:ext>
              </a:extLst>
            </p:cNvPr>
            <p:cNvSpPr txBox="1">
              <a:spLocks noChangeArrowheads="1"/>
            </p:cNvSpPr>
            <p:nvPr/>
          </p:nvSpPr>
          <p:spPr bwMode="auto">
            <a:xfrm>
              <a:off x="698310" y="2679411"/>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1</a:t>
              </a:r>
            </a:p>
            <a:p>
              <a:pPr marL="0" indent="0" algn="ctr">
                <a:lnSpc>
                  <a:spcPct val="100000"/>
                </a:lnSpc>
                <a:buNone/>
              </a:pPr>
              <a:r>
                <a:rPr lang="zh-CN" altLang="en-US" sz="2000">
                  <a:sym typeface="Times New Roman" panose="02020603050405020304" pitchFamily="18" charset="0"/>
                </a:rPr>
                <a:t>选取多个样本集合</a:t>
              </a:r>
            </a:p>
          </p:txBody>
        </p:sp>
        <p:sp>
          <p:nvSpPr>
            <p:cNvPr id="7" name="Text Box 4">
              <a:extLst>
                <a:ext uri="{FF2B5EF4-FFF2-40B4-BE49-F238E27FC236}">
                  <a16:creationId xmlns:a16="http://schemas.microsoft.com/office/drawing/2014/main" id="{C24DE0A1-D388-410D-A2D4-11BEC04EAAAD}"/>
                </a:ext>
              </a:extLst>
            </p:cNvPr>
            <p:cNvSpPr txBox="1">
              <a:spLocks noChangeArrowheads="1"/>
            </p:cNvSpPr>
            <p:nvPr/>
          </p:nvSpPr>
          <p:spPr bwMode="auto">
            <a:xfrm>
              <a:off x="698310" y="3903020"/>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建立多个分类器</a:t>
              </a:r>
            </a:p>
          </p:txBody>
        </p:sp>
        <p:sp>
          <p:nvSpPr>
            <p:cNvPr id="8" name="Text Box 4">
              <a:extLst>
                <a:ext uri="{FF2B5EF4-FFF2-40B4-BE49-F238E27FC236}">
                  <a16:creationId xmlns:a16="http://schemas.microsoft.com/office/drawing/2014/main" id="{0F53175E-4719-401E-BE10-2BBA9F4CA508}"/>
                </a:ext>
              </a:extLst>
            </p:cNvPr>
            <p:cNvSpPr txBox="1">
              <a:spLocks noChangeArrowheads="1"/>
            </p:cNvSpPr>
            <p:nvPr/>
          </p:nvSpPr>
          <p:spPr bwMode="auto">
            <a:xfrm>
              <a:off x="698310" y="5126628"/>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组合投票</a:t>
              </a:r>
            </a:p>
          </p:txBody>
        </p:sp>
        <p:sp>
          <p:nvSpPr>
            <p:cNvPr id="9" name="Text Box 4">
              <a:extLst>
                <a:ext uri="{FF2B5EF4-FFF2-40B4-BE49-F238E27FC236}">
                  <a16:creationId xmlns:a16="http://schemas.microsoft.com/office/drawing/2014/main" id="{54341978-441E-4471-A9CF-A67E9EBF1328}"/>
                </a:ext>
              </a:extLst>
            </p:cNvPr>
            <p:cNvSpPr txBox="1">
              <a:spLocks noChangeArrowheads="1"/>
            </p:cNvSpPr>
            <p:nvPr/>
          </p:nvSpPr>
          <p:spPr bwMode="auto">
            <a:xfrm>
              <a:off x="5945254" y="1651102"/>
              <a:ext cx="1851170" cy="40011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zh-CN" altLang="en-US" sz="2000">
                  <a:sym typeface="Times New Roman" panose="02020603050405020304" pitchFamily="18" charset="0"/>
                </a:rPr>
                <a:t>原始数据</a:t>
              </a:r>
            </a:p>
          </p:txBody>
        </p:sp>
      </p:grpSp>
      <p:sp>
        <p:nvSpPr>
          <p:cNvPr id="10" name="矩形 9">
            <a:extLst>
              <a:ext uri="{FF2B5EF4-FFF2-40B4-BE49-F238E27FC236}">
                <a16:creationId xmlns:a16="http://schemas.microsoft.com/office/drawing/2014/main" id="{8F0B5D98-2038-472C-99EF-A22DD77D959B}"/>
              </a:ext>
            </a:extLst>
          </p:cNvPr>
          <p:cNvSpPr/>
          <p:nvPr/>
        </p:nvSpPr>
        <p:spPr bwMode="auto">
          <a:xfrm>
            <a:off x="643749" y="2333767"/>
            <a:ext cx="7323778" cy="1230833"/>
          </a:xfrm>
          <a:prstGeom prst="rect">
            <a:avLst/>
          </a:prstGeom>
          <a:noFill/>
          <a:ln w="19050"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Box 2">
            <a:extLst>
              <a:ext uri="{FF2B5EF4-FFF2-40B4-BE49-F238E27FC236}">
                <a16:creationId xmlns:a16="http://schemas.microsoft.com/office/drawing/2014/main" id="{27A2C0B6-7743-4439-9A79-E690F89D1719}"/>
              </a:ext>
            </a:extLst>
          </p:cNvPr>
          <p:cNvSpPr txBox="1"/>
          <p:nvPr/>
        </p:nvSpPr>
        <p:spPr>
          <a:xfrm>
            <a:off x="5945254" y="5174974"/>
            <a:ext cx="309634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13548C"/>
                </a:solidFill>
              </a:rPr>
              <a:t>讨论：样本集合如何选取？</a:t>
            </a:r>
          </a:p>
        </p:txBody>
      </p:sp>
      <p:sp>
        <p:nvSpPr>
          <p:cNvPr id="12" name="TextBox 6">
            <a:extLst>
              <a:ext uri="{FF2B5EF4-FFF2-40B4-BE49-F238E27FC236}">
                <a16:creationId xmlns:a16="http://schemas.microsoft.com/office/drawing/2014/main" id="{8D208ECE-78EE-401E-AF98-3274954E4BF7}"/>
              </a:ext>
            </a:extLst>
          </p:cNvPr>
          <p:cNvSpPr txBox="1"/>
          <p:nvPr/>
        </p:nvSpPr>
        <p:spPr>
          <a:xfrm>
            <a:off x="5945254" y="5575084"/>
            <a:ext cx="3096344" cy="799514"/>
          </a:xfrm>
          <a:prstGeom prst="rect">
            <a:avLst/>
          </a:prstGeom>
          <a:noFill/>
        </p:spPr>
        <p:txBody>
          <a:bodyPr wrap="square" rtlCol="0">
            <a:spAutoFit/>
          </a:bodyPr>
          <a:lstStyle/>
          <a:p>
            <a:pPr>
              <a:lnSpc>
                <a:spcPct val="120000"/>
              </a:lnSpc>
            </a:pPr>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如果训练集规模足够大，平均分成</a:t>
            </a:r>
            <a:r>
              <a:rPr lang="en-US" altLang="zh-CN"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份即可</a:t>
            </a:r>
          </a:p>
        </p:txBody>
      </p:sp>
    </p:spTree>
    <p:extLst>
      <p:ext uri="{BB962C8B-B14F-4D97-AF65-F5344CB8AC3E}">
        <p14:creationId xmlns:p14="http://schemas.microsoft.com/office/powerpoint/2010/main" val="1337536283"/>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252000" y="756000"/>
            <a:ext cx="4340597" cy="580865"/>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三个臭皮匠，一个诸葛亮</a:t>
            </a:r>
          </a:p>
        </p:txBody>
      </p:sp>
      <p:sp>
        <p:nvSpPr>
          <p:cNvPr id="5" name="Title 1"/>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2.1.1 </a:t>
            </a:r>
            <a:r>
              <a:rPr lang="en-US">
                <a:sym typeface="Times New Roman" panose="02020603050405020304" pitchFamily="18" charset="0"/>
              </a:rPr>
              <a:t>Bagging</a:t>
            </a:r>
            <a:r>
              <a:rPr lang="zh-CN" altLang="en-US" dirty="0">
                <a:sym typeface="Times New Roman" panose="02020603050405020304" pitchFamily="18" charset="0"/>
              </a:rPr>
              <a:t>：有放回</a:t>
            </a:r>
            <a:r>
              <a:rPr lang="zh-CN" altLang="en-US">
                <a:sym typeface="Times New Roman" panose="02020603050405020304" pitchFamily="18" charset="0"/>
              </a:rPr>
              <a:t>的重采样</a:t>
            </a:r>
            <a:endParaRPr lang="en-US" dirty="0">
              <a:sym typeface="Times New Roman" panose="02020603050405020304" pitchFamily="18" charset="0"/>
            </a:endParaRPr>
          </a:p>
        </p:txBody>
      </p:sp>
      <p:grpSp>
        <p:nvGrpSpPr>
          <p:cNvPr id="3" name="组合 2">
            <a:extLst>
              <a:ext uri="{FF2B5EF4-FFF2-40B4-BE49-F238E27FC236}">
                <a16:creationId xmlns:a16="http://schemas.microsoft.com/office/drawing/2014/main" id="{D6AA312B-4C7B-469A-A5D0-8F8E9D2B653D}"/>
              </a:ext>
            </a:extLst>
          </p:cNvPr>
          <p:cNvGrpSpPr/>
          <p:nvPr/>
        </p:nvGrpSpPr>
        <p:grpSpPr>
          <a:xfrm>
            <a:off x="539552" y="1496986"/>
            <a:ext cx="7323778" cy="4896409"/>
            <a:chOff x="539552" y="1496986"/>
            <a:chExt cx="7323778" cy="4896409"/>
          </a:xfrm>
        </p:grpSpPr>
        <p:pic>
          <p:nvPicPr>
            <p:cNvPr id="2" name="图片 1">
              <a:extLst>
                <a:ext uri="{FF2B5EF4-FFF2-40B4-BE49-F238E27FC236}">
                  <a16:creationId xmlns:a16="http://schemas.microsoft.com/office/drawing/2014/main" id="{417FCE57-A1D9-47A4-AA23-6C13BE4A7338}"/>
                </a:ext>
              </a:extLst>
            </p:cNvPr>
            <p:cNvPicPr>
              <a:picLocks noChangeAspect="1"/>
            </p:cNvPicPr>
            <p:nvPr/>
          </p:nvPicPr>
          <p:blipFill>
            <a:blip r:embed="rId3"/>
            <a:stretch>
              <a:fillRect/>
            </a:stretch>
          </p:blipFill>
          <p:spPr>
            <a:xfrm>
              <a:off x="539552" y="1496986"/>
              <a:ext cx="7323778" cy="4896409"/>
            </a:xfrm>
            <a:prstGeom prst="rect">
              <a:avLst/>
            </a:prstGeom>
          </p:spPr>
        </p:pic>
        <p:sp>
          <p:nvSpPr>
            <p:cNvPr id="6" name="Text Box 4">
              <a:extLst>
                <a:ext uri="{FF2B5EF4-FFF2-40B4-BE49-F238E27FC236}">
                  <a16:creationId xmlns:a16="http://schemas.microsoft.com/office/drawing/2014/main" id="{C64450C7-FE84-4554-88AD-4B9AFBACB6A7}"/>
                </a:ext>
              </a:extLst>
            </p:cNvPr>
            <p:cNvSpPr txBox="1">
              <a:spLocks noChangeArrowheads="1"/>
            </p:cNvSpPr>
            <p:nvPr/>
          </p:nvSpPr>
          <p:spPr bwMode="auto">
            <a:xfrm>
              <a:off x="698310" y="2679411"/>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1</a:t>
              </a:r>
            </a:p>
            <a:p>
              <a:pPr marL="0" indent="0" algn="ctr">
                <a:lnSpc>
                  <a:spcPct val="100000"/>
                </a:lnSpc>
                <a:buNone/>
              </a:pPr>
              <a:r>
                <a:rPr lang="zh-CN" altLang="en-US" sz="2000">
                  <a:sym typeface="Times New Roman" panose="02020603050405020304" pitchFamily="18" charset="0"/>
                </a:rPr>
                <a:t>选取多个样本集合</a:t>
              </a:r>
            </a:p>
          </p:txBody>
        </p:sp>
        <p:sp>
          <p:nvSpPr>
            <p:cNvPr id="7" name="Text Box 4">
              <a:extLst>
                <a:ext uri="{FF2B5EF4-FFF2-40B4-BE49-F238E27FC236}">
                  <a16:creationId xmlns:a16="http://schemas.microsoft.com/office/drawing/2014/main" id="{C24DE0A1-D388-410D-A2D4-11BEC04EAAAD}"/>
                </a:ext>
              </a:extLst>
            </p:cNvPr>
            <p:cNvSpPr txBox="1">
              <a:spLocks noChangeArrowheads="1"/>
            </p:cNvSpPr>
            <p:nvPr/>
          </p:nvSpPr>
          <p:spPr bwMode="auto">
            <a:xfrm>
              <a:off x="698310" y="3903020"/>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建立多个分类器</a:t>
              </a:r>
            </a:p>
          </p:txBody>
        </p:sp>
        <p:sp>
          <p:nvSpPr>
            <p:cNvPr id="8" name="Text Box 4">
              <a:extLst>
                <a:ext uri="{FF2B5EF4-FFF2-40B4-BE49-F238E27FC236}">
                  <a16:creationId xmlns:a16="http://schemas.microsoft.com/office/drawing/2014/main" id="{0F53175E-4719-401E-BE10-2BBA9F4CA508}"/>
                </a:ext>
              </a:extLst>
            </p:cNvPr>
            <p:cNvSpPr txBox="1">
              <a:spLocks noChangeArrowheads="1"/>
            </p:cNvSpPr>
            <p:nvPr/>
          </p:nvSpPr>
          <p:spPr bwMode="auto">
            <a:xfrm>
              <a:off x="698310" y="5126628"/>
              <a:ext cx="2308350" cy="78483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en-US" altLang="zh-CN" sz="2000">
                  <a:solidFill>
                    <a:srgbClr val="13548C"/>
                  </a:solidFill>
                  <a:sym typeface="Times New Roman" panose="02020603050405020304" pitchFamily="18" charset="0"/>
                </a:rPr>
                <a:t>Step 2</a:t>
              </a:r>
            </a:p>
            <a:p>
              <a:pPr marL="0" indent="0" algn="ctr">
                <a:lnSpc>
                  <a:spcPct val="100000"/>
                </a:lnSpc>
                <a:buNone/>
              </a:pPr>
              <a:r>
                <a:rPr lang="zh-CN" altLang="en-US" sz="2000">
                  <a:sym typeface="Times New Roman" panose="02020603050405020304" pitchFamily="18" charset="0"/>
                </a:rPr>
                <a:t>组合投票</a:t>
              </a:r>
            </a:p>
          </p:txBody>
        </p:sp>
        <p:sp>
          <p:nvSpPr>
            <p:cNvPr id="9" name="Text Box 4">
              <a:extLst>
                <a:ext uri="{FF2B5EF4-FFF2-40B4-BE49-F238E27FC236}">
                  <a16:creationId xmlns:a16="http://schemas.microsoft.com/office/drawing/2014/main" id="{54341978-441E-4471-A9CF-A67E9EBF1328}"/>
                </a:ext>
              </a:extLst>
            </p:cNvPr>
            <p:cNvSpPr txBox="1">
              <a:spLocks noChangeArrowheads="1"/>
            </p:cNvSpPr>
            <p:nvPr/>
          </p:nvSpPr>
          <p:spPr bwMode="auto">
            <a:xfrm>
              <a:off x="5945254" y="1651102"/>
              <a:ext cx="1851170" cy="400110"/>
            </a:xfrm>
            <a:prstGeom prst="rect">
              <a:avLst/>
            </a:prstGeom>
            <a:solidFill>
              <a:schemeClr val="bg1"/>
            </a:solidFill>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gn="just">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00000"/>
                </a:lnSpc>
                <a:buNone/>
              </a:pPr>
              <a:r>
                <a:rPr lang="zh-CN" altLang="en-US" sz="2000">
                  <a:sym typeface="Times New Roman" panose="02020603050405020304" pitchFamily="18" charset="0"/>
                </a:rPr>
                <a:t>原始数据</a:t>
              </a:r>
            </a:p>
          </p:txBody>
        </p:sp>
      </p:grpSp>
      <p:sp>
        <p:nvSpPr>
          <p:cNvPr id="10" name="矩形 9">
            <a:extLst>
              <a:ext uri="{FF2B5EF4-FFF2-40B4-BE49-F238E27FC236}">
                <a16:creationId xmlns:a16="http://schemas.microsoft.com/office/drawing/2014/main" id="{8F0B5D98-2038-472C-99EF-A22DD77D959B}"/>
              </a:ext>
            </a:extLst>
          </p:cNvPr>
          <p:cNvSpPr/>
          <p:nvPr/>
        </p:nvSpPr>
        <p:spPr bwMode="auto">
          <a:xfrm>
            <a:off x="643749" y="2333767"/>
            <a:ext cx="7323778" cy="1230833"/>
          </a:xfrm>
          <a:prstGeom prst="rect">
            <a:avLst/>
          </a:prstGeom>
          <a:noFill/>
          <a:ln w="19050"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Box 2">
            <a:extLst>
              <a:ext uri="{FF2B5EF4-FFF2-40B4-BE49-F238E27FC236}">
                <a16:creationId xmlns:a16="http://schemas.microsoft.com/office/drawing/2014/main" id="{27A2C0B6-7743-4439-9A79-E690F89D1719}"/>
              </a:ext>
            </a:extLst>
          </p:cNvPr>
          <p:cNvSpPr txBox="1"/>
          <p:nvPr/>
        </p:nvSpPr>
        <p:spPr>
          <a:xfrm>
            <a:off x="5945254" y="5174974"/>
            <a:ext cx="309634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13548C"/>
                </a:solidFill>
              </a:rPr>
              <a:t>讨论：样本集合如何选取？</a:t>
            </a:r>
          </a:p>
        </p:txBody>
      </p:sp>
      <p:sp>
        <p:nvSpPr>
          <p:cNvPr id="12" name="TextBox 6">
            <a:extLst>
              <a:ext uri="{FF2B5EF4-FFF2-40B4-BE49-F238E27FC236}">
                <a16:creationId xmlns:a16="http://schemas.microsoft.com/office/drawing/2014/main" id="{8D208ECE-78EE-401E-AF98-3274954E4BF7}"/>
              </a:ext>
            </a:extLst>
          </p:cNvPr>
          <p:cNvSpPr txBox="1"/>
          <p:nvPr/>
        </p:nvSpPr>
        <p:spPr>
          <a:xfrm>
            <a:off x="5945254" y="5575084"/>
            <a:ext cx="3096344" cy="799514"/>
          </a:xfrm>
          <a:prstGeom prst="rect">
            <a:avLst/>
          </a:prstGeom>
          <a:noFill/>
        </p:spPr>
        <p:txBody>
          <a:bodyPr wrap="square" rtlCol="0">
            <a:spAutoFit/>
          </a:bodyPr>
          <a:lstStyle/>
          <a:p>
            <a:pPr>
              <a:lnSpc>
                <a:spcPct val="120000"/>
              </a:lnSpc>
            </a:pPr>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如果训练集规模足够大，平均分成</a:t>
            </a:r>
            <a:r>
              <a:rPr lang="en-US" altLang="zh-CN"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份即可</a:t>
            </a:r>
          </a:p>
        </p:txBody>
      </p:sp>
      <p:sp>
        <p:nvSpPr>
          <p:cNvPr id="13" name="TextBox 7">
            <a:extLst>
              <a:ext uri="{FF2B5EF4-FFF2-40B4-BE49-F238E27FC236}">
                <a16:creationId xmlns:a16="http://schemas.microsoft.com/office/drawing/2014/main" id="{E08DA271-AB92-4798-97FD-2FA93A7E7DA4}"/>
              </a:ext>
            </a:extLst>
          </p:cNvPr>
          <p:cNvSpPr txBox="1"/>
          <p:nvPr/>
        </p:nvSpPr>
        <p:spPr>
          <a:xfrm>
            <a:off x="5441198" y="6381850"/>
            <a:ext cx="3600400" cy="400110"/>
          </a:xfrm>
          <a:prstGeom prst="rect">
            <a:avLst/>
          </a:prstGeom>
          <a:noFill/>
        </p:spPr>
        <p:txBody>
          <a:bodyPr wrap="square" rtlCol="0">
            <a:spAutoFit/>
          </a:bodyPr>
          <a:lstStyle/>
          <a:p>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如果训练集规模不大，怎么办？</a:t>
            </a:r>
          </a:p>
        </p:txBody>
      </p:sp>
    </p:spTree>
    <p:extLst>
      <p:ext uri="{BB962C8B-B14F-4D97-AF65-F5344CB8AC3E}">
        <p14:creationId xmlns:p14="http://schemas.microsoft.com/office/powerpoint/2010/main" val="3307173415"/>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7DA4E945-B79E-4489-BB79-9E9F8D597641}"/>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2.1.1 </a:t>
            </a:r>
            <a:r>
              <a:rPr lang="en-US">
                <a:sym typeface="Times New Roman" panose="02020603050405020304" pitchFamily="18" charset="0"/>
              </a:rPr>
              <a:t>Bagging</a:t>
            </a:r>
            <a:r>
              <a:rPr lang="zh-CN" altLang="en-US" dirty="0">
                <a:sym typeface="Times New Roman" panose="02020603050405020304" pitchFamily="18" charset="0"/>
              </a:rPr>
              <a:t>：有放回</a:t>
            </a:r>
            <a:r>
              <a:rPr lang="zh-CN" altLang="en-US">
                <a:sym typeface="Times New Roman" panose="02020603050405020304" pitchFamily="18" charset="0"/>
              </a:rPr>
              <a:t>的重采样</a:t>
            </a:r>
            <a:endParaRPr lang="en-US" dirty="0">
              <a:sym typeface="Times New Roman" panose="02020603050405020304" pitchFamily="18" charset="0"/>
            </a:endParaRPr>
          </a:p>
        </p:txBody>
      </p:sp>
      <p:pic>
        <p:nvPicPr>
          <p:cNvPr id="30" name="Picture 2" descr="Bootstrap sampling">
            <a:extLst>
              <a:ext uri="{FF2B5EF4-FFF2-40B4-BE49-F238E27FC236}">
                <a16:creationId xmlns:a16="http://schemas.microsoft.com/office/drawing/2014/main" id="{59AACEDB-D3FF-4BAA-AD17-5C43F5EF18D5}"/>
              </a:ext>
            </a:extLst>
          </p:cNvPr>
          <p:cNvPicPr>
            <a:picLocks noChangeAspect="1" noChangeArrowheads="1"/>
          </p:cNvPicPr>
          <p:nvPr/>
        </p:nvPicPr>
        <p:blipFill>
          <a:blip r:embed="rId2" cstate="print"/>
          <a:srcRect/>
          <a:stretch>
            <a:fillRect/>
          </a:stretch>
        </p:blipFill>
        <p:spPr bwMode="auto">
          <a:xfrm>
            <a:off x="1172002" y="790884"/>
            <a:ext cx="6799997" cy="2863156"/>
          </a:xfrm>
          <a:prstGeom prst="rect">
            <a:avLst/>
          </a:prstGeom>
          <a:noFill/>
          <a:ln w="9525">
            <a:noFill/>
            <a:miter lim="800000"/>
            <a:headEnd/>
            <a:tailEnd/>
          </a:ln>
        </p:spPr>
      </p:pic>
      <p:sp>
        <p:nvSpPr>
          <p:cNvPr id="31" name="Oval 5">
            <a:extLst>
              <a:ext uri="{FF2B5EF4-FFF2-40B4-BE49-F238E27FC236}">
                <a16:creationId xmlns:a16="http://schemas.microsoft.com/office/drawing/2014/main" id="{5A2FE181-AAB5-4BD1-AB7F-F9341D98329E}"/>
              </a:ext>
            </a:extLst>
          </p:cNvPr>
          <p:cNvSpPr/>
          <p:nvPr/>
        </p:nvSpPr>
        <p:spPr>
          <a:xfrm>
            <a:off x="6344816" y="4890149"/>
            <a:ext cx="457200" cy="457200"/>
          </a:xfrm>
          <a:prstGeom prst="ellipse">
            <a:avLst/>
          </a:prstGeom>
          <a:solidFill>
            <a:srgbClr val="CC0066"/>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2" name="Oval 7">
            <a:extLst>
              <a:ext uri="{FF2B5EF4-FFF2-40B4-BE49-F238E27FC236}">
                <a16:creationId xmlns:a16="http://schemas.microsoft.com/office/drawing/2014/main" id="{9024ACD4-7681-4177-AA48-208B92427ADC}"/>
              </a:ext>
            </a:extLst>
          </p:cNvPr>
          <p:cNvSpPr/>
          <p:nvPr/>
        </p:nvSpPr>
        <p:spPr>
          <a:xfrm>
            <a:off x="5506616" y="4890149"/>
            <a:ext cx="457200" cy="457200"/>
          </a:xfrm>
          <a:prstGeom prst="ellipse">
            <a:avLst/>
          </a:prstGeom>
          <a:solidFill>
            <a:schemeClr val="tx1">
              <a:lumMod val="75000"/>
            </a:schemeClr>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3" name="Oval 9">
            <a:extLst>
              <a:ext uri="{FF2B5EF4-FFF2-40B4-BE49-F238E27FC236}">
                <a16:creationId xmlns:a16="http://schemas.microsoft.com/office/drawing/2014/main" id="{8AA8E4DE-B22D-4462-999B-912DE08B4D85}"/>
              </a:ext>
            </a:extLst>
          </p:cNvPr>
          <p:cNvSpPr/>
          <p:nvPr/>
        </p:nvSpPr>
        <p:spPr>
          <a:xfrm>
            <a:off x="3144416" y="4890149"/>
            <a:ext cx="457200" cy="457200"/>
          </a:xfrm>
          <a:prstGeom prst="ellipse">
            <a:avLst/>
          </a:prstGeom>
          <a:solidFill>
            <a:srgbClr val="66FF33"/>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4" name="Rectangle 10">
            <a:extLst>
              <a:ext uri="{FF2B5EF4-FFF2-40B4-BE49-F238E27FC236}">
                <a16:creationId xmlns:a16="http://schemas.microsoft.com/office/drawing/2014/main" id="{49200682-2B44-4009-AA3B-FFF8B1134AF7}"/>
              </a:ext>
            </a:extLst>
          </p:cNvPr>
          <p:cNvSpPr/>
          <p:nvPr/>
        </p:nvSpPr>
        <p:spPr>
          <a:xfrm>
            <a:off x="2915816" y="4170382"/>
            <a:ext cx="4212000" cy="540000"/>
          </a:xfrm>
          <a:prstGeom prst="rect">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5" name="Rectangle 11">
            <a:extLst>
              <a:ext uri="{FF2B5EF4-FFF2-40B4-BE49-F238E27FC236}">
                <a16:creationId xmlns:a16="http://schemas.microsoft.com/office/drawing/2014/main" id="{08413F8E-621E-49B5-A374-F2811FC48C46}"/>
              </a:ext>
            </a:extLst>
          </p:cNvPr>
          <p:cNvSpPr/>
          <p:nvPr/>
        </p:nvSpPr>
        <p:spPr>
          <a:xfrm>
            <a:off x="2915816" y="4848749"/>
            <a:ext cx="4212000" cy="540000"/>
          </a:xfrm>
          <a:prstGeom prst="rect">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6" name="Rectangle 12">
            <a:extLst>
              <a:ext uri="{FF2B5EF4-FFF2-40B4-BE49-F238E27FC236}">
                <a16:creationId xmlns:a16="http://schemas.microsoft.com/office/drawing/2014/main" id="{765F269E-B1E0-47C4-8A0A-E385BE37BC75}"/>
              </a:ext>
            </a:extLst>
          </p:cNvPr>
          <p:cNvSpPr/>
          <p:nvPr/>
        </p:nvSpPr>
        <p:spPr>
          <a:xfrm>
            <a:off x="2915816" y="5527116"/>
            <a:ext cx="4212000" cy="540000"/>
          </a:xfrm>
          <a:prstGeom prst="rect">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7" name="Oval 13">
            <a:extLst>
              <a:ext uri="{FF2B5EF4-FFF2-40B4-BE49-F238E27FC236}">
                <a16:creationId xmlns:a16="http://schemas.microsoft.com/office/drawing/2014/main" id="{A57F770B-C435-4078-BA6A-D9CD34E5A891}"/>
              </a:ext>
            </a:extLst>
          </p:cNvPr>
          <p:cNvSpPr/>
          <p:nvPr/>
        </p:nvSpPr>
        <p:spPr>
          <a:xfrm>
            <a:off x="3144416" y="4211782"/>
            <a:ext cx="457200" cy="457200"/>
          </a:xfrm>
          <a:prstGeom prst="ellipse">
            <a:avLst/>
          </a:prstGeom>
          <a:solidFill>
            <a:srgbClr val="CC0066"/>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8" name="Oval 14">
            <a:extLst>
              <a:ext uri="{FF2B5EF4-FFF2-40B4-BE49-F238E27FC236}">
                <a16:creationId xmlns:a16="http://schemas.microsoft.com/office/drawing/2014/main" id="{9B1AB7A1-A424-4ECE-B189-731AA128B6FC}"/>
              </a:ext>
            </a:extLst>
          </p:cNvPr>
          <p:cNvSpPr/>
          <p:nvPr/>
        </p:nvSpPr>
        <p:spPr>
          <a:xfrm>
            <a:off x="3906416" y="4211782"/>
            <a:ext cx="457200" cy="457200"/>
          </a:xfrm>
          <a:prstGeom prst="ellipse">
            <a:avLst/>
          </a:prstGeom>
          <a:solidFill>
            <a:schemeClr val="tx1">
              <a:lumMod val="75000"/>
            </a:schemeClr>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39" name="Oval 15">
            <a:extLst>
              <a:ext uri="{FF2B5EF4-FFF2-40B4-BE49-F238E27FC236}">
                <a16:creationId xmlns:a16="http://schemas.microsoft.com/office/drawing/2014/main" id="{ED82EB86-B538-4D11-BFE1-4E437E3535CB}"/>
              </a:ext>
            </a:extLst>
          </p:cNvPr>
          <p:cNvSpPr/>
          <p:nvPr/>
        </p:nvSpPr>
        <p:spPr>
          <a:xfrm>
            <a:off x="4668416" y="4211782"/>
            <a:ext cx="457200" cy="457200"/>
          </a:xfrm>
          <a:prstGeom prst="ellipse">
            <a:avLst/>
          </a:prstGeom>
          <a:solidFill>
            <a:srgbClr val="66FF33"/>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0" name="Oval 16">
            <a:extLst>
              <a:ext uri="{FF2B5EF4-FFF2-40B4-BE49-F238E27FC236}">
                <a16:creationId xmlns:a16="http://schemas.microsoft.com/office/drawing/2014/main" id="{01571020-F882-43A4-A1F7-773917AA9C08}"/>
              </a:ext>
            </a:extLst>
          </p:cNvPr>
          <p:cNvSpPr/>
          <p:nvPr/>
        </p:nvSpPr>
        <p:spPr>
          <a:xfrm>
            <a:off x="6344816" y="4211782"/>
            <a:ext cx="457200" cy="457200"/>
          </a:xfrm>
          <a:prstGeom prst="ellipse">
            <a:avLst/>
          </a:prstGeom>
          <a:solidFill>
            <a:srgbClr val="FFFF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1" name="Oval 17">
            <a:extLst>
              <a:ext uri="{FF2B5EF4-FFF2-40B4-BE49-F238E27FC236}">
                <a16:creationId xmlns:a16="http://schemas.microsoft.com/office/drawing/2014/main" id="{1235135B-685D-4777-B4DC-E6A7527DAC61}"/>
              </a:ext>
            </a:extLst>
          </p:cNvPr>
          <p:cNvSpPr/>
          <p:nvPr/>
        </p:nvSpPr>
        <p:spPr>
          <a:xfrm>
            <a:off x="5506616" y="4211782"/>
            <a:ext cx="457200" cy="457200"/>
          </a:xfrm>
          <a:prstGeom prst="ellipse">
            <a:avLst/>
          </a:prstGeom>
          <a:solidFill>
            <a:srgbClr val="CC0066"/>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2" name="Oval 18">
            <a:extLst>
              <a:ext uri="{FF2B5EF4-FFF2-40B4-BE49-F238E27FC236}">
                <a16:creationId xmlns:a16="http://schemas.microsoft.com/office/drawing/2014/main" id="{B70E348F-2D7C-4D1E-9E55-B7DC3588D73C}"/>
              </a:ext>
            </a:extLst>
          </p:cNvPr>
          <p:cNvSpPr/>
          <p:nvPr/>
        </p:nvSpPr>
        <p:spPr>
          <a:xfrm>
            <a:off x="3144416" y="5570749"/>
            <a:ext cx="457200" cy="457200"/>
          </a:xfrm>
          <a:prstGeom prst="ellipse">
            <a:avLst/>
          </a:prstGeom>
          <a:solidFill>
            <a:schemeClr val="tx1">
              <a:lumMod val="75000"/>
            </a:schemeClr>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3" name="Oval 19">
            <a:extLst>
              <a:ext uri="{FF2B5EF4-FFF2-40B4-BE49-F238E27FC236}">
                <a16:creationId xmlns:a16="http://schemas.microsoft.com/office/drawing/2014/main" id="{591FD68E-333E-4D85-ADFE-DDAD22ED63A5}"/>
              </a:ext>
            </a:extLst>
          </p:cNvPr>
          <p:cNvSpPr/>
          <p:nvPr/>
        </p:nvSpPr>
        <p:spPr>
          <a:xfrm>
            <a:off x="3906416" y="5570749"/>
            <a:ext cx="457200" cy="457200"/>
          </a:xfrm>
          <a:prstGeom prst="ellipse">
            <a:avLst/>
          </a:prstGeom>
          <a:solidFill>
            <a:srgbClr val="FF00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4" name="Oval 20">
            <a:extLst>
              <a:ext uri="{FF2B5EF4-FFF2-40B4-BE49-F238E27FC236}">
                <a16:creationId xmlns:a16="http://schemas.microsoft.com/office/drawing/2014/main" id="{34362019-F59D-4BA8-A9D3-F611FBDC4CCE}"/>
              </a:ext>
            </a:extLst>
          </p:cNvPr>
          <p:cNvSpPr/>
          <p:nvPr/>
        </p:nvSpPr>
        <p:spPr>
          <a:xfrm>
            <a:off x="4668416" y="5570749"/>
            <a:ext cx="457200" cy="457200"/>
          </a:xfrm>
          <a:prstGeom prst="ellipse">
            <a:avLst/>
          </a:prstGeom>
          <a:solidFill>
            <a:srgbClr val="FF00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5" name="Oval 21">
            <a:extLst>
              <a:ext uri="{FF2B5EF4-FFF2-40B4-BE49-F238E27FC236}">
                <a16:creationId xmlns:a16="http://schemas.microsoft.com/office/drawing/2014/main" id="{CF176749-6925-41BF-A7C9-69B4047F3990}"/>
              </a:ext>
            </a:extLst>
          </p:cNvPr>
          <p:cNvSpPr/>
          <p:nvPr/>
        </p:nvSpPr>
        <p:spPr>
          <a:xfrm>
            <a:off x="5506616" y="5570749"/>
            <a:ext cx="457200" cy="457200"/>
          </a:xfrm>
          <a:prstGeom prst="ellipse">
            <a:avLst/>
          </a:prstGeom>
          <a:solidFill>
            <a:srgbClr val="FFFF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6" name="Oval 22">
            <a:extLst>
              <a:ext uri="{FF2B5EF4-FFF2-40B4-BE49-F238E27FC236}">
                <a16:creationId xmlns:a16="http://schemas.microsoft.com/office/drawing/2014/main" id="{207B749D-F201-4321-BFE1-96253136BBB9}"/>
              </a:ext>
            </a:extLst>
          </p:cNvPr>
          <p:cNvSpPr/>
          <p:nvPr/>
        </p:nvSpPr>
        <p:spPr>
          <a:xfrm>
            <a:off x="6344816" y="5570749"/>
            <a:ext cx="457200" cy="457200"/>
          </a:xfrm>
          <a:prstGeom prst="ellipse">
            <a:avLst/>
          </a:prstGeom>
          <a:solidFill>
            <a:schemeClr val="tx1">
              <a:lumMod val="75000"/>
            </a:schemeClr>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7" name="Oval 23">
            <a:extLst>
              <a:ext uri="{FF2B5EF4-FFF2-40B4-BE49-F238E27FC236}">
                <a16:creationId xmlns:a16="http://schemas.microsoft.com/office/drawing/2014/main" id="{81FE837B-38C8-4F6A-AF5D-42F5EB7FC8BA}"/>
              </a:ext>
            </a:extLst>
          </p:cNvPr>
          <p:cNvSpPr/>
          <p:nvPr/>
        </p:nvSpPr>
        <p:spPr>
          <a:xfrm>
            <a:off x="3906416" y="4890149"/>
            <a:ext cx="457200" cy="457200"/>
          </a:xfrm>
          <a:prstGeom prst="ellipse">
            <a:avLst/>
          </a:prstGeom>
          <a:solidFill>
            <a:srgbClr val="FFFF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8" name="Oval 24">
            <a:extLst>
              <a:ext uri="{FF2B5EF4-FFF2-40B4-BE49-F238E27FC236}">
                <a16:creationId xmlns:a16="http://schemas.microsoft.com/office/drawing/2014/main" id="{509B3FD5-C10C-45FA-B4C6-9B5562199661}"/>
              </a:ext>
            </a:extLst>
          </p:cNvPr>
          <p:cNvSpPr/>
          <p:nvPr/>
        </p:nvSpPr>
        <p:spPr>
          <a:xfrm>
            <a:off x="4668416" y="4890149"/>
            <a:ext cx="457200" cy="457200"/>
          </a:xfrm>
          <a:prstGeom prst="ellipse">
            <a:avLst/>
          </a:prstGeom>
          <a:solidFill>
            <a:srgbClr val="FFFF00"/>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cs typeface="+mn-ea"/>
              <a:sym typeface="+mn-lt"/>
            </a:endParaRPr>
          </a:p>
        </p:txBody>
      </p:sp>
      <p:sp>
        <p:nvSpPr>
          <p:cNvPr id="49" name="TextBox 26">
            <a:extLst>
              <a:ext uri="{FF2B5EF4-FFF2-40B4-BE49-F238E27FC236}">
                <a16:creationId xmlns:a16="http://schemas.microsoft.com/office/drawing/2014/main" id="{6500B098-B78E-49A4-8F60-093736FD768F}"/>
              </a:ext>
            </a:extLst>
          </p:cNvPr>
          <p:cNvSpPr txBox="1"/>
          <p:nvPr/>
        </p:nvSpPr>
        <p:spPr>
          <a:xfrm>
            <a:off x="1391816" y="4209550"/>
            <a:ext cx="133722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ltLang="zh-CN" dirty="0">
                <a:latin typeface="+mn-lt"/>
                <a:ea typeface="+mn-ea"/>
                <a:cs typeface="+mn-ea"/>
                <a:sym typeface="+mn-lt"/>
              </a:rPr>
              <a:t>Sample 1</a:t>
            </a:r>
            <a:endParaRPr lang="zh-CN" altLang="en-US" dirty="0">
              <a:latin typeface="+mn-lt"/>
              <a:ea typeface="+mn-ea"/>
              <a:cs typeface="+mn-ea"/>
              <a:sym typeface="+mn-lt"/>
            </a:endParaRPr>
          </a:p>
        </p:txBody>
      </p:sp>
      <p:sp>
        <p:nvSpPr>
          <p:cNvPr id="50" name="TextBox 27">
            <a:extLst>
              <a:ext uri="{FF2B5EF4-FFF2-40B4-BE49-F238E27FC236}">
                <a16:creationId xmlns:a16="http://schemas.microsoft.com/office/drawing/2014/main" id="{5E200495-3F6B-434A-814F-682742897D0B}"/>
              </a:ext>
            </a:extLst>
          </p:cNvPr>
          <p:cNvSpPr txBox="1"/>
          <p:nvPr/>
        </p:nvSpPr>
        <p:spPr>
          <a:xfrm>
            <a:off x="1391816" y="4887917"/>
            <a:ext cx="133722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ltLang="zh-CN" dirty="0">
                <a:latin typeface="+mn-lt"/>
                <a:ea typeface="+mn-ea"/>
                <a:cs typeface="+mn-ea"/>
                <a:sym typeface="+mn-lt"/>
              </a:rPr>
              <a:t>Sample 2</a:t>
            </a:r>
            <a:endParaRPr lang="zh-CN" altLang="en-US" dirty="0">
              <a:latin typeface="+mn-lt"/>
              <a:ea typeface="+mn-ea"/>
              <a:cs typeface="+mn-ea"/>
              <a:sym typeface="+mn-lt"/>
            </a:endParaRPr>
          </a:p>
        </p:txBody>
      </p:sp>
      <p:sp>
        <p:nvSpPr>
          <p:cNvPr id="51" name="TextBox 28">
            <a:extLst>
              <a:ext uri="{FF2B5EF4-FFF2-40B4-BE49-F238E27FC236}">
                <a16:creationId xmlns:a16="http://schemas.microsoft.com/office/drawing/2014/main" id="{70F8E6CB-EAEB-4D18-A056-E7E7C8068A65}"/>
              </a:ext>
            </a:extLst>
          </p:cNvPr>
          <p:cNvSpPr txBox="1"/>
          <p:nvPr/>
        </p:nvSpPr>
        <p:spPr>
          <a:xfrm>
            <a:off x="1391816" y="5566284"/>
            <a:ext cx="133722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ltLang="zh-CN" dirty="0">
                <a:latin typeface="+mn-lt"/>
                <a:ea typeface="+mn-ea"/>
                <a:cs typeface="+mn-ea"/>
                <a:sym typeface="+mn-lt"/>
              </a:rPr>
              <a:t>Sample 3</a:t>
            </a:r>
            <a:endParaRPr lang="zh-CN" altLang="en-US" dirty="0">
              <a:latin typeface="+mn-lt"/>
              <a:ea typeface="+mn-ea"/>
              <a:cs typeface="+mn-ea"/>
              <a:sym typeface="+mn-lt"/>
            </a:endParaRPr>
          </a:p>
        </p:txBody>
      </p:sp>
    </p:spTree>
    <p:extLst>
      <p:ext uri="{BB962C8B-B14F-4D97-AF65-F5344CB8AC3E}">
        <p14:creationId xmlns:p14="http://schemas.microsoft.com/office/powerpoint/2010/main" val="1119634947"/>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a:t>
            </a:r>
          </a:p>
        </p:txBody>
      </p:sp>
      <p:pic>
        <p:nvPicPr>
          <p:cNvPr id="37" name="table">
            <a:extLst>
              <a:ext uri="{FF2B5EF4-FFF2-40B4-BE49-F238E27FC236}">
                <a16:creationId xmlns:a16="http://schemas.microsoft.com/office/drawing/2014/main" id="{FDB46248-A5AF-4F5D-B640-FA19FC2F6E3D}"/>
              </a:ext>
            </a:extLst>
          </p:cNvPr>
          <p:cNvPicPr>
            <a:picLocks noGrp="1"/>
          </p:cNvPicPr>
          <p:nvPr/>
        </p:nvPicPr>
        <p:blipFill>
          <a:blip r:embed="rId2"/>
          <a:stretch>
            <a:fillRect/>
          </a:stretch>
        </p:blipFill>
        <p:spPr>
          <a:xfrm>
            <a:off x="800100" y="1008548"/>
            <a:ext cx="6096000" cy="370840"/>
          </a:xfrm>
          <a:prstGeom prst="rect">
            <a:avLst/>
          </a:prstGeom>
        </p:spPr>
      </p:pic>
      <p:pic>
        <p:nvPicPr>
          <p:cNvPr id="38" name="table">
            <a:extLst>
              <a:ext uri="{FF2B5EF4-FFF2-40B4-BE49-F238E27FC236}">
                <a16:creationId xmlns:a16="http://schemas.microsoft.com/office/drawing/2014/main" id="{0A0741D6-172B-424F-997F-64846343B733}"/>
              </a:ext>
            </a:extLst>
          </p:cNvPr>
          <p:cNvPicPr>
            <a:picLocks noGrp="1"/>
          </p:cNvPicPr>
          <p:nvPr/>
        </p:nvPicPr>
        <p:blipFill>
          <a:blip r:embed="rId3"/>
          <a:stretch>
            <a:fillRect/>
          </a:stretch>
        </p:blipFill>
        <p:spPr>
          <a:xfrm>
            <a:off x="800100" y="2292000"/>
            <a:ext cx="3657600" cy="370840"/>
          </a:xfrm>
          <a:prstGeom prst="rect">
            <a:avLst/>
          </a:prstGeom>
        </p:spPr>
      </p:pic>
      <p:sp>
        <p:nvSpPr>
          <p:cNvPr id="39" name="下箭头 6">
            <a:extLst>
              <a:ext uri="{FF2B5EF4-FFF2-40B4-BE49-F238E27FC236}">
                <a16:creationId xmlns:a16="http://schemas.microsoft.com/office/drawing/2014/main" id="{77854364-F645-4091-A705-2EF2681C2CDF}"/>
              </a:ext>
            </a:extLst>
          </p:cNvPr>
          <p:cNvSpPr/>
          <p:nvPr/>
        </p:nvSpPr>
        <p:spPr>
          <a:xfrm>
            <a:off x="2400300" y="1478700"/>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40" name="table">
            <a:extLst>
              <a:ext uri="{FF2B5EF4-FFF2-40B4-BE49-F238E27FC236}">
                <a16:creationId xmlns:a16="http://schemas.microsoft.com/office/drawing/2014/main" id="{6D397BC1-11BB-4556-BD31-927842BC92B9}"/>
              </a:ext>
            </a:extLst>
          </p:cNvPr>
          <p:cNvPicPr>
            <a:picLocks noGrp="1"/>
          </p:cNvPicPr>
          <p:nvPr/>
        </p:nvPicPr>
        <p:blipFill>
          <a:blip r:embed="rId3"/>
          <a:stretch>
            <a:fillRect/>
          </a:stretch>
        </p:blipFill>
        <p:spPr>
          <a:xfrm>
            <a:off x="800100" y="2815240"/>
            <a:ext cx="3657600" cy="370840"/>
          </a:xfrm>
          <a:prstGeom prst="rect">
            <a:avLst/>
          </a:prstGeom>
        </p:spPr>
      </p:pic>
      <p:pic>
        <p:nvPicPr>
          <p:cNvPr id="41" name="table">
            <a:extLst>
              <a:ext uri="{FF2B5EF4-FFF2-40B4-BE49-F238E27FC236}">
                <a16:creationId xmlns:a16="http://schemas.microsoft.com/office/drawing/2014/main" id="{36488ECE-0957-42C5-921B-5DD2BA369F5E}"/>
              </a:ext>
            </a:extLst>
          </p:cNvPr>
          <p:cNvPicPr>
            <a:picLocks noGrp="1"/>
          </p:cNvPicPr>
          <p:nvPr/>
        </p:nvPicPr>
        <p:blipFill>
          <a:blip r:embed="rId3"/>
          <a:stretch>
            <a:fillRect/>
          </a:stretch>
        </p:blipFill>
        <p:spPr>
          <a:xfrm>
            <a:off x="800100" y="3663600"/>
            <a:ext cx="3657600" cy="370840"/>
          </a:xfrm>
          <a:prstGeom prst="rect">
            <a:avLst/>
          </a:prstGeom>
        </p:spPr>
      </p:pic>
      <p:sp>
        <p:nvSpPr>
          <p:cNvPr id="42" name="TextBox 9">
            <a:extLst>
              <a:ext uri="{FF2B5EF4-FFF2-40B4-BE49-F238E27FC236}">
                <a16:creationId xmlns:a16="http://schemas.microsoft.com/office/drawing/2014/main" id="{7857D931-12C1-4EFB-8478-8DFF1AD472EB}"/>
              </a:ext>
            </a:extLst>
          </p:cNvPr>
          <p:cNvSpPr txBox="1"/>
          <p:nvPr/>
        </p:nvSpPr>
        <p:spPr>
          <a:xfrm>
            <a:off x="2705100" y="1607867"/>
            <a:ext cx="141577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i="1" dirty="0">
                <a:solidFill>
                  <a:srgbClr val="FF6600"/>
                </a:solidFill>
                <a:latin typeface="+mn-lt"/>
                <a:ea typeface="+mn-ea"/>
                <a:cs typeface="+mn-ea"/>
                <a:sym typeface="+mn-lt"/>
              </a:rPr>
              <a:t>Bootstrap</a:t>
            </a:r>
            <a:endParaRPr lang="zh-CN" altLang="en-US" b="1" i="1" dirty="0">
              <a:solidFill>
                <a:srgbClr val="FF6600"/>
              </a:solidFill>
              <a:latin typeface="+mn-lt"/>
              <a:ea typeface="+mn-ea"/>
              <a:cs typeface="+mn-ea"/>
              <a:sym typeface="+mn-lt"/>
            </a:endParaRPr>
          </a:p>
        </p:txBody>
      </p:sp>
      <p:sp>
        <p:nvSpPr>
          <p:cNvPr id="43" name="流程图: 或者 42">
            <a:extLst>
              <a:ext uri="{FF2B5EF4-FFF2-40B4-BE49-F238E27FC236}">
                <a16:creationId xmlns:a16="http://schemas.microsoft.com/office/drawing/2014/main" id="{F142B6CF-1F78-4B6F-89DC-539BA788115A}"/>
              </a:ext>
            </a:extLst>
          </p:cNvPr>
          <p:cNvSpPr/>
          <p:nvPr/>
        </p:nvSpPr>
        <p:spPr>
          <a:xfrm>
            <a:off x="5981700" y="2815240"/>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4" name="流程图: 可选过程 43">
            <a:extLst>
              <a:ext uri="{FF2B5EF4-FFF2-40B4-BE49-F238E27FC236}">
                <a16:creationId xmlns:a16="http://schemas.microsoft.com/office/drawing/2014/main" id="{93722039-E14B-4C59-BD73-BD62E1E8DCA5}"/>
              </a:ext>
            </a:extLst>
          </p:cNvPr>
          <p:cNvSpPr/>
          <p:nvPr/>
        </p:nvSpPr>
        <p:spPr>
          <a:xfrm>
            <a:off x="7429500" y="2815240"/>
            <a:ext cx="914400" cy="457200"/>
          </a:xfrm>
          <a:prstGeom prst="flowChartAlternateProcess">
            <a:avLst/>
          </a:prstGeom>
          <a:solidFill>
            <a:schemeClr val="bg1">
              <a:lumMod val="95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a:solidFill>
                  <a:srgbClr val="0070C0"/>
                </a:solidFill>
                <a:cs typeface="+mn-ea"/>
                <a:sym typeface="+mn-lt"/>
              </a:rPr>
              <a:t>Learner</a:t>
            </a:r>
            <a:endParaRPr lang="zh-CN" altLang="en-US" sz="2000" dirty="0">
              <a:solidFill>
                <a:srgbClr val="0070C0"/>
              </a:solidFill>
              <a:cs typeface="+mn-ea"/>
              <a:sym typeface="+mn-lt"/>
            </a:endParaRPr>
          </a:p>
        </p:txBody>
      </p:sp>
      <p:sp>
        <p:nvSpPr>
          <p:cNvPr id="45" name="右箭头 12">
            <a:extLst>
              <a:ext uri="{FF2B5EF4-FFF2-40B4-BE49-F238E27FC236}">
                <a16:creationId xmlns:a16="http://schemas.microsoft.com/office/drawing/2014/main" id="{B8736A22-1BCA-44F9-93FF-331A52940EEE}"/>
              </a:ext>
            </a:extLst>
          </p:cNvPr>
          <p:cNvSpPr/>
          <p:nvPr/>
        </p:nvSpPr>
        <p:spPr>
          <a:xfrm flipH="1">
            <a:off x="6591300" y="2918960"/>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6" name="燕尾形箭头 14">
            <a:extLst>
              <a:ext uri="{FF2B5EF4-FFF2-40B4-BE49-F238E27FC236}">
                <a16:creationId xmlns:a16="http://schemas.microsoft.com/office/drawing/2014/main" id="{A39B576B-1C02-4696-A455-CCF6103F25FB}"/>
              </a:ext>
            </a:extLst>
          </p:cNvPr>
          <p:cNvSpPr/>
          <p:nvPr/>
        </p:nvSpPr>
        <p:spPr>
          <a:xfrm>
            <a:off x="5141874" y="2918960"/>
            <a:ext cx="720000" cy="288000"/>
          </a:xfrm>
          <a:prstGeom prst="righ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7" name="下箭头 15">
            <a:extLst>
              <a:ext uri="{FF2B5EF4-FFF2-40B4-BE49-F238E27FC236}">
                <a16:creationId xmlns:a16="http://schemas.microsoft.com/office/drawing/2014/main" id="{A1D33E58-E5D4-4C82-B082-1ACE64A60288}"/>
              </a:ext>
            </a:extLst>
          </p:cNvPr>
          <p:cNvSpPr/>
          <p:nvPr/>
        </p:nvSpPr>
        <p:spPr>
          <a:xfrm>
            <a:off x="6057900" y="3424840"/>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8" name="流程图: 准备 47">
            <a:extLst>
              <a:ext uri="{FF2B5EF4-FFF2-40B4-BE49-F238E27FC236}">
                <a16:creationId xmlns:a16="http://schemas.microsoft.com/office/drawing/2014/main" id="{D44ED1A5-42CC-443B-95F6-E68BA88B88E6}"/>
              </a:ext>
            </a:extLst>
          </p:cNvPr>
          <p:cNvSpPr/>
          <p:nvPr/>
        </p:nvSpPr>
        <p:spPr>
          <a:xfrm>
            <a:off x="5829300" y="4339240"/>
            <a:ext cx="762000" cy="457200"/>
          </a:xfrm>
          <a:prstGeom prst="flowChartPreparation">
            <a:avLst/>
          </a:prstGeom>
          <a:solidFill>
            <a:schemeClr val="bg1">
              <a:lumMod val="95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a:solidFill>
                  <a:srgbClr val="0070C0"/>
                </a:solidFill>
                <a:cs typeface="+mn-ea"/>
                <a:sym typeface="+mn-lt"/>
              </a:rPr>
              <a:t>C</a:t>
            </a:r>
            <a:r>
              <a:rPr lang="en-US" altLang="zh-CN" sz="2000" baseline="-25000">
                <a:solidFill>
                  <a:srgbClr val="0070C0"/>
                </a:solidFill>
                <a:cs typeface="+mn-ea"/>
                <a:sym typeface="+mn-lt"/>
              </a:rPr>
              <a:t>1</a:t>
            </a:r>
            <a:endParaRPr lang="zh-CN" altLang="en-US" sz="2000" baseline="-25000" dirty="0">
              <a:solidFill>
                <a:srgbClr val="0070C0"/>
              </a:solidFill>
              <a:cs typeface="+mn-ea"/>
              <a:sym typeface="+mn-lt"/>
            </a:endParaRPr>
          </a:p>
        </p:txBody>
      </p:sp>
      <p:sp>
        <p:nvSpPr>
          <p:cNvPr id="49" name="流程图: 准备 48">
            <a:extLst>
              <a:ext uri="{FF2B5EF4-FFF2-40B4-BE49-F238E27FC236}">
                <a16:creationId xmlns:a16="http://schemas.microsoft.com/office/drawing/2014/main" id="{F57E6027-F735-45BC-B9F1-0C16E8880238}"/>
              </a:ext>
            </a:extLst>
          </p:cNvPr>
          <p:cNvSpPr/>
          <p:nvPr/>
        </p:nvSpPr>
        <p:spPr>
          <a:xfrm>
            <a:off x="5829300" y="5025040"/>
            <a:ext cx="762000" cy="457200"/>
          </a:xfrm>
          <a:prstGeom prst="flowChartPreparation">
            <a:avLst/>
          </a:prstGeom>
          <a:solidFill>
            <a:schemeClr val="bg1">
              <a:lumMod val="95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a:solidFill>
                  <a:srgbClr val="0070C0"/>
                </a:solidFill>
                <a:cs typeface="+mn-ea"/>
                <a:sym typeface="+mn-lt"/>
              </a:rPr>
              <a:t>C</a:t>
            </a:r>
            <a:r>
              <a:rPr lang="en-US" altLang="zh-CN" sz="2000" baseline="-25000">
                <a:solidFill>
                  <a:srgbClr val="0070C0"/>
                </a:solidFill>
                <a:cs typeface="+mn-ea"/>
                <a:sym typeface="+mn-lt"/>
              </a:rPr>
              <a:t>2</a:t>
            </a:r>
            <a:endParaRPr lang="zh-CN" altLang="en-US" sz="2000" baseline="-25000" dirty="0">
              <a:solidFill>
                <a:srgbClr val="0070C0"/>
              </a:solidFill>
              <a:cs typeface="+mn-ea"/>
              <a:sym typeface="+mn-lt"/>
            </a:endParaRPr>
          </a:p>
        </p:txBody>
      </p:sp>
      <p:sp>
        <p:nvSpPr>
          <p:cNvPr id="50" name="流程图: 准备 49">
            <a:extLst>
              <a:ext uri="{FF2B5EF4-FFF2-40B4-BE49-F238E27FC236}">
                <a16:creationId xmlns:a16="http://schemas.microsoft.com/office/drawing/2014/main" id="{3FC52F35-74D2-4706-8704-29E3E0D50E92}"/>
              </a:ext>
            </a:extLst>
          </p:cNvPr>
          <p:cNvSpPr/>
          <p:nvPr/>
        </p:nvSpPr>
        <p:spPr>
          <a:xfrm>
            <a:off x="5829300" y="5863240"/>
            <a:ext cx="762000" cy="457200"/>
          </a:xfrm>
          <a:prstGeom prst="flowChartPreparation">
            <a:avLst/>
          </a:prstGeom>
          <a:solidFill>
            <a:schemeClr val="bg1">
              <a:lumMod val="95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a:solidFill>
                  <a:srgbClr val="0070C0"/>
                </a:solidFill>
                <a:cs typeface="+mn-ea"/>
                <a:sym typeface="+mn-lt"/>
              </a:rPr>
              <a:t>C</a:t>
            </a:r>
            <a:r>
              <a:rPr lang="en-US" altLang="zh-CN" sz="2000" baseline="-25000">
                <a:solidFill>
                  <a:srgbClr val="0070C0"/>
                </a:solidFill>
                <a:cs typeface="+mn-ea"/>
                <a:sym typeface="+mn-lt"/>
              </a:rPr>
              <a:t>k</a:t>
            </a:r>
            <a:endParaRPr lang="zh-CN" altLang="en-US" sz="2000" baseline="-25000" dirty="0">
              <a:solidFill>
                <a:srgbClr val="0070C0"/>
              </a:solidFill>
              <a:cs typeface="+mn-ea"/>
              <a:sym typeface="+mn-lt"/>
            </a:endParaRPr>
          </a:p>
        </p:txBody>
      </p:sp>
      <p:sp>
        <p:nvSpPr>
          <p:cNvPr id="51" name="TextBox 19">
            <a:extLst>
              <a:ext uri="{FF2B5EF4-FFF2-40B4-BE49-F238E27FC236}">
                <a16:creationId xmlns:a16="http://schemas.microsoft.com/office/drawing/2014/main" id="{2E73E5F8-8D34-4C94-A9BE-4F1148B4C6CE}"/>
              </a:ext>
            </a:extLst>
          </p:cNvPr>
          <p:cNvSpPr txBox="1"/>
          <p:nvPr/>
        </p:nvSpPr>
        <p:spPr>
          <a:xfrm>
            <a:off x="2400300" y="3137931"/>
            <a:ext cx="4924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lumMod val="65000"/>
                    <a:lumOff val="35000"/>
                  </a:schemeClr>
                </a:solidFill>
                <a:latin typeface="+mn-lt"/>
                <a:ea typeface="+mn-ea"/>
                <a:cs typeface="+mn-ea"/>
                <a:sym typeface="+mn-lt"/>
              </a:rPr>
              <a:t>…</a:t>
            </a:r>
            <a:endParaRPr lang="zh-CN" altLang="en-US" dirty="0">
              <a:solidFill>
                <a:schemeClr val="tx1">
                  <a:lumMod val="65000"/>
                  <a:lumOff val="35000"/>
                </a:schemeClr>
              </a:solidFill>
              <a:latin typeface="+mn-lt"/>
              <a:ea typeface="+mn-ea"/>
              <a:cs typeface="+mn-ea"/>
              <a:sym typeface="+mn-lt"/>
            </a:endParaRPr>
          </a:p>
        </p:txBody>
      </p:sp>
      <p:sp>
        <p:nvSpPr>
          <p:cNvPr id="52" name="TextBox 20">
            <a:extLst>
              <a:ext uri="{FF2B5EF4-FFF2-40B4-BE49-F238E27FC236}">
                <a16:creationId xmlns:a16="http://schemas.microsoft.com/office/drawing/2014/main" id="{97C89D67-5E17-4975-9AE7-49F2F6F4D817}"/>
              </a:ext>
            </a:extLst>
          </p:cNvPr>
          <p:cNvSpPr txBox="1"/>
          <p:nvPr/>
        </p:nvSpPr>
        <p:spPr>
          <a:xfrm>
            <a:off x="5981700" y="5406040"/>
            <a:ext cx="4924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mn-lt"/>
                <a:ea typeface="+mn-ea"/>
                <a:cs typeface="+mn-ea"/>
                <a:sym typeface="+mn-lt"/>
              </a:rPr>
              <a:t>…</a:t>
            </a:r>
            <a:endParaRPr lang="zh-CN" altLang="en-US" dirty="0">
              <a:latin typeface="+mn-lt"/>
              <a:ea typeface="+mn-ea"/>
              <a:cs typeface="+mn-ea"/>
              <a:sym typeface="+mn-lt"/>
            </a:endParaRPr>
          </a:p>
        </p:txBody>
      </p:sp>
      <p:sp>
        <p:nvSpPr>
          <p:cNvPr id="53" name="TextBox 21">
            <a:extLst>
              <a:ext uri="{FF2B5EF4-FFF2-40B4-BE49-F238E27FC236}">
                <a16:creationId xmlns:a16="http://schemas.microsoft.com/office/drawing/2014/main" id="{6E2B9A74-11CC-4A2A-B0E6-030E0CCF1A33}"/>
              </a:ext>
            </a:extLst>
          </p:cNvPr>
          <p:cNvSpPr txBox="1"/>
          <p:nvPr/>
        </p:nvSpPr>
        <p:spPr>
          <a:xfrm>
            <a:off x="5829300" y="2369708"/>
            <a:ext cx="844975"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Train</a:t>
            </a:r>
            <a:endParaRPr lang="zh-CN" altLang="en-US" dirty="0">
              <a:sym typeface="+mn-lt"/>
            </a:endParaRPr>
          </a:p>
        </p:txBody>
      </p:sp>
      <p:sp>
        <p:nvSpPr>
          <p:cNvPr id="54" name="流程图: 或者 53">
            <a:extLst>
              <a:ext uri="{FF2B5EF4-FFF2-40B4-BE49-F238E27FC236}">
                <a16:creationId xmlns:a16="http://schemas.microsoft.com/office/drawing/2014/main" id="{ACE12BF9-E4A8-4829-9374-B2E8152F64B2}"/>
              </a:ext>
            </a:extLst>
          </p:cNvPr>
          <p:cNvSpPr/>
          <p:nvPr/>
        </p:nvSpPr>
        <p:spPr>
          <a:xfrm>
            <a:off x="4457700" y="4948840"/>
            <a:ext cx="457200" cy="457200"/>
          </a:xfrm>
          <a:prstGeom prst="flowChar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5" name="燕尾形箭头 23">
            <a:extLst>
              <a:ext uri="{FF2B5EF4-FFF2-40B4-BE49-F238E27FC236}">
                <a16:creationId xmlns:a16="http://schemas.microsoft.com/office/drawing/2014/main" id="{97E8A8FC-F556-456B-B0E1-6A12981B4FA7}"/>
              </a:ext>
            </a:extLst>
          </p:cNvPr>
          <p:cNvSpPr/>
          <p:nvPr/>
        </p:nvSpPr>
        <p:spPr>
          <a:xfrm>
            <a:off x="5067300" y="5090067"/>
            <a:ext cx="720000" cy="288000"/>
          </a:xfrm>
          <a:prstGeom prst="lef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6" name="燕尾形箭头 24">
            <a:extLst>
              <a:ext uri="{FF2B5EF4-FFF2-40B4-BE49-F238E27FC236}">
                <a16:creationId xmlns:a16="http://schemas.microsoft.com/office/drawing/2014/main" id="{2B8B34A0-F3DF-48DC-A709-44FD2CA18229}"/>
              </a:ext>
            </a:extLst>
          </p:cNvPr>
          <p:cNvSpPr/>
          <p:nvPr/>
        </p:nvSpPr>
        <p:spPr>
          <a:xfrm>
            <a:off x="3619500" y="5090067"/>
            <a:ext cx="720000" cy="288000"/>
          </a:xfrm>
          <a:prstGeom prst="lef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7" name="TextBox 25">
            <a:extLst>
              <a:ext uri="{FF2B5EF4-FFF2-40B4-BE49-F238E27FC236}">
                <a16:creationId xmlns:a16="http://schemas.microsoft.com/office/drawing/2014/main" id="{9CDAF796-50F2-479E-A871-3C7EB97879B9}"/>
              </a:ext>
            </a:extLst>
          </p:cNvPr>
          <p:cNvSpPr txBox="1"/>
          <p:nvPr/>
        </p:nvSpPr>
        <p:spPr>
          <a:xfrm>
            <a:off x="4365441" y="4503308"/>
            <a:ext cx="669350"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Test</a:t>
            </a:r>
            <a:endParaRPr lang="zh-CN" altLang="en-US" dirty="0">
              <a:sym typeface="+mn-lt"/>
            </a:endParaRPr>
          </a:p>
        </p:txBody>
      </p:sp>
      <p:pic>
        <p:nvPicPr>
          <p:cNvPr id="58" name="table">
            <a:extLst>
              <a:ext uri="{FF2B5EF4-FFF2-40B4-BE49-F238E27FC236}">
                <a16:creationId xmlns:a16="http://schemas.microsoft.com/office/drawing/2014/main" id="{3F9DE664-B427-4B4E-841E-5567BD9F0F83}"/>
              </a:ext>
            </a:extLst>
          </p:cNvPr>
          <p:cNvPicPr>
            <a:picLocks noGrp="1"/>
          </p:cNvPicPr>
          <p:nvPr/>
        </p:nvPicPr>
        <p:blipFill>
          <a:blip r:embed="rId4"/>
          <a:stretch>
            <a:fillRect/>
          </a:stretch>
        </p:blipFill>
        <p:spPr>
          <a:xfrm>
            <a:off x="2909955" y="4456080"/>
            <a:ext cx="533400" cy="1483360"/>
          </a:xfrm>
          <a:prstGeom prst="rect">
            <a:avLst/>
          </a:prstGeom>
        </p:spPr>
      </p:pic>
      <p:sp>
        <p:nvSpPr>
          <p:cNvPr id="59" name="燕尾形箭头 27">
            <a:extLst>
              <a:ext uri="{FF2B5EF4-FFF2-40B4-BE49-F238E27FC236}">
                <a16:creationId xmlns:a16="http://schemas.microsoft.com/office/drawing/2014/main" id="{A3CA06F2-A112-4846-B8FE-7F7B98B67AF8}"/>
              </a:ext>
            </a:extLst>
          </p:cNvPr>
          <p:cNvSpPr/>
          <p:nvPr/>
        </p:nvSpPr>
        <p:spPr>
          <a:xfrm>
            <a:off x="2019300" y="5090067"/>
            <a:ext cx="720000" cy="288000"/>
          </a:xfrm>
          <a:prstGeom prst="left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60" name="table">
            <a:extLst>
              <a:ext uri="{FF2B5EF4-FFF2-40B4-BE49-F238E27FC236}">
                <a16:creationId xmlns:a16="http://schemas.microsoft.com/office/drawing/2014/main" id="{10994033-D075-4332-BC5C-31F79775C1C5}"/>
              </a:ext>
            </a:extLst>
          </p:cNvPr>
          <p:cNvPicPr>
            <a:picLocks noGrp="1"/>
          </p:cNvPicPr>
          <p:nvPr/>
        </p:nvPicPr>
        <p:blipFill>
          <a:blip r:embed="rId5"/>
          <a:stretch>
            <a:fillRect/>
          </a:stretch>
        </p:blipFill>
        <p:spPr>
          <a:xfrm>
            <a:off x="1333500" y="5035200"/>
            <a:ext cx="533400" cy="370840"/>
          </a:xfrm>
          <a:prstGeom prst="rect">
            <a:avLst/>
          </a:prstGeom>
        </p:spPr>
      </p:pic>
      <p:sp>
        <p:nvSpPr>
          <p:cNvPr id="61" name="TextBox 29">
            <a:extLst>
              <a:ext uri="{FF2B5EF4-FFF2-40B4-BE49-F238E27FC236}">
                <a16:creationId xmlns:a16="http://schemas.microsoft.com/office/drawing/2014/main" id="{6898E1B4-8E47-40DB-A8E3-4E06DFEA7A60}"/>
              </a:ext>
            </a:extLst>
          </p:cNvPr>
          <p:cNvSpPr txBox="1"/>
          <p:nvPr/>
        </p:nvSpPr>
        <p:spPr>
          <a:xfrm>
            <a:off x="7019050" y="979278"/>
            <a:ext cx="37863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lt"/>
                <a:ea typeface="+mn-ea"/>
                <a:cs typeface="+mn-ea"/>
                <a:sym typeface="+mn-lt"/>
              </a:rPr>
              <a:t>D</a:t>
            </a:r>
            <a:endParaRPr lang="zh-CN" altLang="en-US" sz="2000" b="1" dirty="0">
              <a:solidFill>
                <a:srgbClr val="0070C0"/>
              </a:solidFill>
              <a:latin typeface="+mn-lt"/>
              <a:ea typeface="+mn-ea"/>
              <a:cs typeface="+mn-ea"/>
              <a:sym typeface="+mn-lt"/>
            </a:endParaRPr>
          </a:p>
        </p:txBody>
      </p:sp>
      <p:sp>
        <p:nvSpPr>
          <p:cNvPr id="62" name="TextBox 30">
            <a:extLst>
              <a:ext uri="{FF2B5EF4-FFF2-40B4-BE49-F238E27FC236}">
                <a16:creationId xmlns:a16="http://schemas.microsoft.com/office/drawing/2014/main" id="{50AA03EF-4582-4C04-A1F8-CCCC13E0731B}"/>
              </a:ext>
            </a:extLst>
          </p:cNvPr>
          <p:cNvSpPr txBox="1"/>
          <p:nvPr/>
        </p:nvSpPr>
        <p:spPr>
          <a:xfrm>
            <a:off x="4533900" y="2293508"/>
            <a:ext cx="45557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mn-lt"/>
                <a:ea typeface="+mn-ea"/>
                <a:cs typeface="+mn-ea"/>
                <a:sym typeface="+mn-lt"/>
              </a:rPr>
              <a:t>D</a:t>
            </a:r>
            <a:r>
              <a:rPr lang="en-US" altLang="zh-CN" sz="2000" b="1" baseline="-25000" dirty="0">
                <a:solidFill>
                  <a:schemeClr val="tx1">
                    <a:lumMod val="50000"/>
                    <a:lumOff val="50000"/>
                  </a:schemeClr>
                </a:solidFill>
                <a:latin typeface="+mn-lt"/>
                <a:ea typeface="+mn-ea"/>
                <a:cs typeface="+mn-ea"/>
                <a:sym typeface="+mn-lt"/>
              </a:rPr>
              <a:t>1</a:t>
            </a:r>
            <a:endParaRPr lang="zh-CN" altLang="en-US" sz="2000" b="1" baseline="-25000" dirty="0">
              <a:solidFill>
                <a:schemeClr val="tx1">
                  <a:lumMod val="50000"/>
                  <a:lumOff val="50000"/>
                </a:schemeClr>
              </a:solidFill>
              <a:latin typeface="+mn-lt"/>
              <a:ea typeface="+mn-ea"/>
              <a:cs typeface="+mn-ea"/>
              <a:sym typeface="+mn-lt"/>
            </a:endParaRPr>
          </a:p>
        </p:txBody>
      </p:sp>
      <p:sp>
        <p:nvSpPr>
          <p:cNvPr id="63" name="TextBox 31">
            <a:extLst>
              <a:ext uri="{FF2B5EF4-FFF2-40B4-BE49-F238E27FC236}">
                <a16:creationId xmlns:a16="http://schemas.microsoft.com/office/drawing/2014/main" id="{F1B577FD-47D2-44FA-AB18-D08AEFF6B2E4}"/>
              </a:ext>
            </a:extLst>
          </p:cNvPr>
          <p:cNvSpPr txBox="1"/>
          <p:nvPr/>
        </p:nvSpPr>
        <p:spPr>
          <a:xfrm>
            <a:off x="4533900" y="2796130"/>
            <a:ext cx="45557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mn-lt"/>
                <a:ea typeface="+mn-ea"/>
                <a:cs typeface="+mn-ea"/>
                <a:sym typeface="+mn-lt"/>
              </a:rPr>
              <a:t>D</a:t>
            </a:r>
            <a:r>
              <a:rPr lang="en-US" altLang="zh-CN" sz="2000" b="1" baseline="-25000" dirty="0">
                <a:solidFill>
                  <a:schemeClr val="tx1">
                    <a:lumMod val="50000"/>
                    <a:lumOff val="50000"/>
                  </a:schemeClr>
                </a:solidFill>
                <a:latin typeface="+mn-lt"/>
                <a:ea typeface="+mn-ea"/>
                <a:cs typeface="+mn-ea"/>
                <a:sym typeface="+mn-lt"/>
              </a:rPr>
              <a:t>2</a:t>
            </a:r>
            <a:endParaRPr lang="zh-CN" altLang="en-US" sz="2000" b="1" baseline="-25000" dirty="0">
              <a:solidFill>
                <a:schemeClr val="tx1">
                  <a:lumMod val="50000"/>
                  <a:lumOff val="50000"/>
                </a:schemeClr>
              </a:solidFill>
              <a:latin typeface="+mn-lt"/>
              <a:ea typeface="+mn-ea"/>
              <a:cs typeface="+mn-ea"/>
              <a:sym typeface="+mn-lt"/>
            </a:endParaRPr>
          </a:p>
        </p:txBody>
      </p:sp>
      <p:sp>
        <p:nvSpPr>
          <p:cNvPr id="64" name="TextBox 32">
            <a:extLst>
              <a:ext uri="{FF2B5EF4-FFF2-40B4-BE49-F238E27FC236}">
                <a16:creationId xmlns:a16="http://schemas.microsoft.com/office/drawing/2014/main" id="{3B79E06D-D722-421E-A852-0EC919ADEB1E}"/>
              </a:ext>
            </a:extLst>
          </p:cNvPr>
          <p:cNvSpPr txBox="1"/>
          <p:nvPr/>
        </p:nvSpPr>
        <p:spPr>
          <a:xfrm>
            <a:off x="4533900" y="3634330"/>
            <a:ext cx="48122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err="1">
                <a:solidFill>
                  <a:schemeClr val="tx1">
                    <a:lumMod val="50000"/>
                    <a:lumOff val="50000"/>
                  </a:schemeClr>
                </a:solidFill>
                <a:latin typeface="+mn-lt"/>
                <a:ea typeface="+mn-ea"/>
                <a:cs typeface="+mn-ea"/>
                <a:sym typeface="+mn-lt"/>
              </a:rPr>
              <a:t>D</a:t>
            </a:r>
            <a:r>
              <a:rPr lang="en-US" altLang="zh-CN" sz="2000" b="1" baseline="-25000" dirty="0" err="1">
                <a:solidFill>
                  <a:schemeClr val="tx1">
                    <a:lumMod val="50000"/>
                    <a:lumOff val="50000"/>
                  </a:schemeClr>
                </a:solidFill>
                <a:latin typeface="+mn-lt"/>
                <a:ea typeface="+mn-ea"/>
                <a:cs typeface="+mn-ea"/>
                <a:sym typeface="+mn-lt"/>
              </a:rPr>
              <a:t>k</a:t>
            </a:r>
            <a:endParaRPr lang="zh-CN" altLang="en-US" sz="2000" b="1" baseline="-25000" dirty="0">
              <a:solidFill>
                <a:schemeClr val="tx1">
                  <a:lumMod val="50000"/>
                  <a:lumOff val="50000"/>
                </a:schemeClr>
              </a:solidFill>
              <a:latin typeface="+mn-lt"/>
              <a:ea typeface="+mn-ea"/>
              <a:cs typeface="+mn-ea"/>
              <a:sym typeface="+mn-lt"/>
            </a:endParaRPr>
          </a:p>
        </p:txBody>
      </p:sp>
      <p:sp>
        <p:nvSpPr>
          <p:cNvPr id="65" name="TextBox 33">
            <a:extLst>
              <a:ext uri="{FF2B5EF4-FFF2-40B4-BE49-F238E27FC236}">
                <a16:creationId xmlns:a16="http://schemas.microsoft.com/office/drawing/2014/main" id="{73D67117-B337-4022-ADDF-705D7826DC8B}"/>
              </a:ext>
            </a:extLst>
          </p:cNvPr>
          <p:cNvSpPr txBox="1"/>
          <p:nvPr/>
        </p:nvSpPr>
        <p:spPr>
          <a:xfrm>
            <a:off x="1943100" y="4567840"/>
            <a:ext cx="969689" cy="461665"/>
          </a:xfrm>
          <a:prstGeom prst="rect">
            <a:avLst/>
          </a:prstGeom>
          <a:noFill/>
        </p:spPr>
        <p:txBody>
          <a:bodyPr wrap="none" rtlCol="0">
            <a:spAutoFit/>
          </a:bodyPr>
          <a:lstStyle>
            <a:defPPr>
              <a:defRPr lang="zh-CN"/>
            </a:defPPr>
            <a:lvl1pPr>
              <a:defRPr b="1" i="1">
                <a:solidFill>
                  <a:srgbClr val="FF6600"/>
                </a:solidFill>
                <a:latin typeface="+mn-lt"/>
                <a:ea typeface="+mn-ea"/>
                <a:cs typeface="+mn-ea"/>
              </a:defRPr>
            </a:lvl1pPr>
          </a:lstStyle>
          <a:p>
            <a:r>
              <a:rPr lang="en-US" altLang="zh-CN" dirty="0">
                <a:sym typeface="+mn-lt"/>
              </a:rPr>
              <a:t>Voting</a:t>
            </a:r>
            <a:endParaRPr lang="zh-CN" altLang="en-US" dirty="0">
              <a:sym typeface="+mn-lt"/>
            </a:endParaRPr>
          </a:p>
        </p:txBody>
      </p:sp>
      <p:sp>
        <p:nvSpPr>
          <p:cNvPr id="66" name="圆角矩形 34">
            <a:extLst>
              <a:ext uri="{FF2B5EF4-FFF2-40B4-BE49-F238E27FC236}">
                <a16:creationId xmlns:a16="http://schemas.microsoft.com/office/drawing/2014/main" id="{351A1C5E-BF0D-44D7-87DB-7AD1BDA7C91E}"/>
              </a:ext>
            </a:extLst>
          </p:cNvPr>
          <p:cNvSpPr/>
          <p:nvPr/>
        </p:nvSpPr>
        <p:spPr>
          <a:xfrm>
            <a:off x="4520845" y="6176441"/>
            <a:ext cx="374571" cy="492919"/>
          </a:xfrm>
          <a:prstGeom prst="round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i="1">
                <a:solidFill>
                  <a:srgbClr val="FF6600"/>
                </a:solidFill>
                <a:latin typeface="+mj-lt"/>
                <a:cs typeface="+mn-ea"/>
                <a:sym typeface="+mn-lt"/>
              </a:rPr>
              <a:t>x</a:t>
            </a:r>
            <a:endParaRPr lang="zh-CN" altLang="en-US" b="1" i="1" dirty="0">
              <a:solidFill>
                <a:srgbClr val="FF6600"/>
              </a:solidFill>
              <a:latin typeface="+mj-lt"/>
              <a:cs typeface="+mn-ea"/>
              <a:sym typeface="+mn-lt"/>
            </a:endParaRPr>
          </a:p>
        </p:txBody>
      </p:sp>
      <p:sp>
        <p:nvSpPr>
          <p:cNvPr id="67" name="下箭头 35">
            <a:extLst>
              <a:ext uri="{FF2B5EF4-FFF2-40B4-BE49-F238E27FC236}">
                <a16:creationId xmlns:a16="http://schemas.microsoft.com/office/drawing/2014/main" id="{E07D99CF-7B83-4BF1-ABE6-690C58314D90}"/>
              </a:ext>
            </a:extLst>
          </p:cNvPr>
          <p:cNvSpPr/>
          <p:nvPr/>
        </p:nvSpPr>
        <p:spPr>
          <a:xfrm flipV="1">
            <a:off x="4564131" y="5514908"/>
            <a:ext cx="288000" cy="720000"/>
          </a:xfrm>
          <a:prstGeom prst="down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extLst>
      <p:ext uri="{BB962C8B-B14F-4D97-AF65-F5344CB8AC3E}">
        <p14:creationId xmlns:p14="http://schemas.microsoft.com/office/powerpoint/2010/main" val="808798949"/>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采样法优点</a:t>
            </a:r>
          </a:p>
        </p:txBody>
      </p:sp>
      <p:sp>
        <p:nvSpPr>
          <p:cNvPr id="37" name="TextBox 36"/>
          <p:cNvSpPr txBox="1"/>
          <p:nvPr/>
        </p:nvSpPr>
        <p:spPr>
          <a:xfrm rot="5400000">
            <a:off x="2794917" y="3649163"/>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9" name="TextBox 38"/>
          <p:cNvSpPr txBox="1"/>
          <p:nvPr/>
        </p:nvSpPr>
        <p:spPr>
          <a:xfrm>
            <a:off x="2195736" y="1899234"/>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1</a:t>
            </a:r>
          </a:p>
        </p:txBody>
      </p:sp>
      <p:sp>
        <p:nvSpPr>
          <p:cNvPr id="41" name="TextBox 40"/>
          <p:cNvSpPr txBox="1"/>
          <p:nvPr/>
        </p:nvSpPr>
        <p:spPr>
          <a:xfrm>
            <a:off x="2195736" y="4913785"/>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m</a:t>
            </a:r>
          </a:p>
        </p:txBody>
      </p:sp>
      <p:sp>
        <p:nvSpPr>
          <p:cNvPr id="43" name="TextBox 42"/>
          <p:cNvSpPr txBox="1"/>
          <p:nvPr/>
        </p:nvSpPr>
        <p:spPr>
          <a:xfrm>
            <a:off x="323528" y="3406509"/>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45" name="TextBox 44"/>
          <p:cNvSpPr txBox="1"/>
          <p:nvPr/>
        </p:nvSpPr>
        <p:spPr>
          <a:xfrm>
            <a:off x="4146900" y="756747"/>
            <a:ext cx="4725403" cy="113486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原始数据中，仅仅约</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63%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的样本被采样到</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026154410"/>
      </p:ext>
    </p:extLst>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采样法优点</a:t>
            </a:r>
          </a:p>
        </p:txBody>
      </p:sp>
      <p:sp>
        <p:nvSpPr>
          <p:cNvPr id="37" name="TextBox 36"/>
          <p:cNvSpPr txBox="1"/>
          <p:nvPr/>
        </p:nvSpPr>
        <p:spPr>
          <a:xfrm rot="5400000">
            <a:off x="2794917" y="3649163"/>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9" name="TextBox 38"/>
          <p:cNvSpPr txBox="1"/>
          <p:nvPr/>
        </p:nvSpPr>
        <p:spPr>
          <a:xfrm>
            <a:off x="2195736" y="1899234"/>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1</a:t>
            </a:r>
          </a:p>
        </p:txBody>
      </p:sp>
      <p:sp>
        <p:nvSpPr>
          <p:cNvPr id="41" name="TextBox 40"/>
          <p:cNvSpPr txBox="1"/>
          <p:nvPr/>
        </p:nvSpPr>
        <p:spPr>
          <a:xfrm>
            <a:off x="2195736" y="4913785"/>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m</a:t>
            </a:r>
          </a:p>
        </p:txBody>
      </p:sp>
      <p:sp>
        <p:nvSpPr>
          <p:cNvPr id="43" name="TextBox 42"/>
          <p:cNvSpPr txBox="1"/>
          <p:nvPr/>
        </p:nvSpPr>
        <p:spPr>
          <a:xfrm>
            <a:off x="323528" y="3406509"/>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45" name="TextBox 44"/>
          <p:cNvSpPr txBox="1"/>
          <p:nvPr/>
        </p:nvSpPr>
        <p:spPr>
          <a:xfrm>
            <a:off x="4146900" y="756747"/>
            <a:ext cx="4725403" cy="113486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原始数据中，仅仅约</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63%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的样本被采样到</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46">
                <a:extLst>
                  <a:ext uri="{FF2B5EF4-FFF2-40B4-BE49-F238E27FC236}">
                    <a16:creationId xmlns:a16="http://schemas.microsoft.com/office/drawing/2014/main" id="{B8239E91-750B-4CE7-A887-B9595218DB21}"/>
                  </a:ext>
                </a:extLst>
              </p:cNvPr>
              <p:cNvSpPr txBox="1"/>
              <p:nvPr/>
            </p:nvSpPr>
            <p:spPr>
              <a:xfrm>
                <a:off x="4146900" y="1891609"/>
                <a:ext cx="4463401" cy="1110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sym typeface="Times New Roman" panose="02020603050405020304" pitchFamily="18" charset="0"/>
                            </a:rPr>
                          </m:ctrlPr>
                        </m:sSubPr>
                        <m:e>
                          <m:r>
                            <a:rPr lang="en-US" altLang="zh-CN" sz="2800" b="0" i="1" smtClean="0">
                              <a:latin typeface="Cambria Math"/>
                              <a:sym typeface="Times New Roman" panose="02020603050405020304" pitchFamily="18" charset="0"/>
                            </a:rPr>
                            <m:t>𝑃</m:t>
                          </m:r>
                        </m:e>
                        <m:sub>
                          <m:r>
                            <a:rPr lang="en-US" altLang="zh-CN" sz="2800" b="0" i="1" smtClean="0">
                              <a:latin typeface="Cambria Math"/>
                              <a:sym typeface="Times New Roman" panose="02020603050405020304" pitchFamily="18" charset="0"/>
                            </a:rPr>
                            <m:t>𝑛𝑜𝑡</m:t>
                          </m:r>
                          <m:r>
                            <a:rPr lang="en-US" altLang="zh-CN" sz="2800" b="0" i="1" smtClean="0">
                              <a:latin typeface="Cambria Math"/>
                              <a:sym typeface="Times New Roman" panose="02020603050405020304" pitchFamily="18" charset="0"/>
                            </a:rPr>
                            <m:t>_</m:t>
                          </m:r>
                          <m:r>
                            <a:rPr lang="en-US" altLang="zh-CN" sz="2800" b="0" i="1" smtClean="0">
                              <a:latin typeface="Cambria Math"/>
                              <a:sym typeface="Times New Roman" panose="02020603050405020304" pitchFamily="18" charset="0"/>
                            </a:rPr>
                            <m:t>𝑐h𝑜𝑜𝑠𝑒</m:t>
                          </m:r>
                        </m:sub>
                      </m:sSub>
                      <m:r>
                        <a:rPr lang="pt-BR" altLang="zh-CN" sz="2800" i="1" smtClean="0">
                          <a:latin typeface="Cambria Math"/>
                          <a:sym typeface="Times New Roman" panose="02020603050405020304" pitchFamily="18" charset="0"/>
                        </a:rPr>
                        <m:t>=</m:t>
                      </m:r>
                      <m:sSup>
                        <m:sSupPr>
                          <m:ctrlPr>
                            <a:rPr lang="en-US" altLang="zh-CN" sz="2800" b="0" i="1" smtClean="0">
                              <a:latin typeface="Cambria Math" panose="02040503050406030204" pitchFamily="18" charset="0"/>
                              <a:sym typeface="Times New Roman" panose="02020603050405020304" pitchFamily="18" charset="0"/>
                            </a:rPr>
                          </m:ctrlPr>
                        </m:sSupPr>
                        <m:e>
                          <m:d>
                            <m:dPr>
                              <m:ctrlPr>
                                <a:rPr lang="en-US" altLang="zh-CN" sz="2800" b="0" i="1" smtClean="0">
                                  <a:latin typeface="Cambria Math" panose="02040503050406030204" pitchFamily="18" charset="0"/>
                                  <a:sym typeface="Times New Roman" panose="02020603050405020304" pitchFamily="18" charset="0"/>
                                </a:rPr>
                              </m:ctrlPr>
                            </m:dPr>
                            <m:e>
                              <m:r>
                                <a:rPr lang="en-US" altLang="zh-CN" sz="2800" b="0" i="1" smtClean="0">
                                  <a:latin typeface="Cambria Math"/>
                                  <a:sym typeface="Times New Roman" panose="02020603050405020304" pitchFamily="18" charset="0"/>
                                </a:rPr>
                                <m:t>1−</m:t>
                              </m:r>
                              <m:f>
                                <m:fPr>
                                  <m:ctrlPr>
                                    <a:rPr lang="en-US" altLang="zh-CN" sz="2800" b="0" i="1" smtClean="0">
                                      <a:latin typeface="Cambria Math" panose="02040503050406030204" pitchFamily="18" charset="0"/>
                                      <a:sym typeface="Times New Roman" panose="02020603050405020304" pitchFamily="18" charset="0"/>
                                    </a:rPr>
                                  </m:ctrlPr>
                                </m:fPr>
                                <m:num>
                                  <m:r>
                                    <a:rPr lang="en-US" altLang="zh-CN" sz="2800" b="0" i="1" smtClean="0">
                                      <a:latin typeface="Cambria Math"/>
                                      <a:sym typeface="Times New Roman" panose="02020603050405020304" pitchFamily="18" charset="0"/>
                                    </a:rPr>
                                    <m:t>1</m:t>
                                  </m:r>
                                </m:num>
                                <m:den>
                                  <m:r>
                                    <a:rPr lang="en-US" altLang="zh-CN" sz="2800" b="0" i="1" smtClean="0">
                                      <a:latin typeface="Cambria Math"/>
                                      <a:sym typeface="Times New Roman" panose="02020603050405020304" pitchFamily="18" charset="0"/>
                                    </a:rPr>
                                    <m:t>𝑛</m:t>
                                  </m:r>
                                </m:den>
                              </m:f>
                            </m:e>
                          </m:d>
                        </m:e>
                        <m:sup>
                          <m:r>
                            <m:rPr>
                              <m:sty m:val="p"/>
                            </m:rPr>
                            <a:rPr lang="en-US" altLang="zh-CN" sz="2800" b="0" i="0" smtClean="0">
                              <a:latin typeface="Cambria Math"/>
                              <a:sym typeface="Times New Roman" panose="02020603050405020304" pitchFamily="18" charset="0"/>
                            </a:rPr>
                            <m:t>n</m:t>
                          </m:r>
                        </m:sup>
                      </m:sSup>
                      <m:r>
                        <a:rPr lang="en-US" altLang="zh-CN" sz="2800" i="1" dirty="0" smtClean="0">
                          <a:latin typeface="Cambria Math"/>
                          <a:sym typeface="Times New Roman" panose="02020603050405020304" pitchFamily="18" charset="0"/>
                        </a:rPr>
                        <m:t>=</m:t>
                      </m:r>
                      <m:f>
                        <m:fPr>
                          <m:ctrlPr>
                            <a:rPr lang="en-US" altLang="zh-CN" sz="2800" i="1" dirty="0" smtClean="0">
                              <a:latin typeface="Cambria Math" panose="02040503050406030204" pitchFamily="18" charset="0"/>
                              <a:sym typeface="Times New Roman" panose="02020603050405020304" pitchFamily="18" charset="0"/>
                            </a:rPr>
                          </m:ctrlPr>
                        </m:fPr>
                        <m:num>
                          <m:r>
                            <a:rPr lang="en-US" altLang="zh-CN" sz="2800" b="0" i="1" dirty="0" smtClean="0">
                              <a:latin typeface="Cambria Math"/>
                              <a:sym typeface="Times New Roman" panose="02020603050405020304" pitchFamily="18" charset="0"/>
                            </a:rPr>
                            <m:t>1</m:t>
                          </m:r>
                        </m:num>
                        <m:den>
                          <m:r>
                            <a:rPr lang="en-US" altLang="zh-CN" sz="2800" b="0" i="1" dirty="0" smtClean="0">
                              <a:latin typeface="Cambria Math"/>
                              <a:sym typeface="Times New Roman" panose="02020603050405020304" pitchFamily="18" charset="0"/>
                            </a:rPr>
                            <m:t>𝑒</m:t>
                          </m:r>
                        </m:den>
                      </m:f>
                    </m:oMath>
                  </m:oMathPara>
                </a14:m>
                <a:endParaRPr lang="zh-CN" altLang="en-US" sz="28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TextBox 46">
                <a:extLst>
                  <a:ext uri="{FF2B5EF4-FFF2-40B4-BE49-F238E27FC236}">
                    <a16:creationId xmlns:a16="http://schemas.microsoft.com/office/drawing/2014/main" id="{B8239E91-750B-4CE7-A887-B9595218DB21}"/>
                  </a:ext>
                </a:extLst>
              </p:cNvPr>
              <p:cNvSpPr txBox="1">
                <a:spLocks noRot="1" noChangeAspect="1" noMove="1" noResize="1" noEditPoints="1" noAdjustHandles="1" noChangeArrowheads="1" noChangeShapeType="1" noTextEdit="1"/>
              </p:cNvSpPr>
              <p:nvPr/>
            </p:nvSpPr>
            <p:spPr>
              <a:xfrm>
                <a:off x="4146900" y="1891609"/>
                <a:ext cx="4463401" cy="1110497"/>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9" name="Chart 3">
            <a:extLst>
              <a:ext uri="{FF2B5EF4-FFF2-40B4-BE49-F238E27FC236}">
                <a16:creationId xmlns:a16="http://schemas.microsoft.com/office/drawing/2014/main" id="{7CFA32B6-3AC1-4175-8AAF-62D8E3F39118}"/>
              </a:ext>
            </a:extLst>
          </p:cNvPr>
          <p:cNvGraphicFramePr>
            <a:graphicFrameLocks/>
          </p:cNvGraphicFramePr>
          <p:nvPr>
            <p:extLst>
              <p:ext uri="{D42A27DB-BD31-4B8C-83A1-F6EECF244321}">
                <p14:modId xmlns:p14="http://schemas.microsoft.com/office/powerpoint/2010/main" val="2489749522"/>
              </p:ext>
            </p:extLst>
          </p:nvPr>
        </p:nvGraphicFramePr>
        <p:xfrm>
          <a:off x="4041113" y="3161129"/>
          <a:ext cx="4936976" cy="29401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0209466"/>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采样法优点</a:t>
            </a:r>
          </a:p>
        </p:txBody>
      </p:sp>
      <p:sp>
        <p:nvSpPr>
          <p:cNvPr id="37" name="TextBox 36"/>
          <p:cNvSpPr txBox="1"/>
          <p:nvPr/>
        </p:nvSpPr>
        <p:spPr>
          <a:xfrm rot="5400000">
            <a:off x="2794917" y="3649163"/>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9" name="TextBox 38"/>
          <p:cNvSpPr txBox="1"/>
          <p:nvPr/>
        </p:nvSpPr>
        <p:spPr>
          <a:xfrm>
            <a:off x="2195736" y="1899234"/>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1</a:t>
            </a:r>
          </a:p>
        </p:txBody>
      </p:sp>
      <p:sp>
        <p:nvSpPr>
          <p:cNvPr id="41" name="TextBox 40"/>
          <p:cNvSpPr txBox="1"/>
          <p:nvPr/>
        </p:nvSpPr>
        <p:spPr>
          <a:xfrm>
            <a:off x="2195736" y="4913785"/>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m</a:t>
            </a:r>
          </a:p>
        </p:txBody>
      </p:sp>
      <p:sp>
        <p:nvSpPr>
          <p:cNvPr id="43" name="TextBox 42"/>
          <p:cNvSpPr txBox="1"/>
          <p:nvPr/>
        </p:nvSpPr>
        <p:spPr>
          <a:xfrm>
            <a:off x="323528" y="3406509"/>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45" name="TextBox 44"/>
          <p:cNvSpPr txBox="1"/>
          <p:nvPr/>
        </p:nvSpPr>
        <p:spPr>
          <a:xfrm>
            <a:off x="4146900" y="756747"/>
            <a:ext cx="4725403" cy="113486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原始数据中，仅仅约</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63%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的样本被采样到</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extBox 45">
            <a:extLst>
              <a:ext uri="{FF2B5EF4-FFF2-40B4-BE49-F238E27FC236}">
                <a16:creationId xmlns:a16="http://schemas.microsoft.com/office/drawing/2014/main" id="{45A338B7-39E3-44D3-AA88-6C5A3AEC0C54}"/>
              </a:ext>
            </a:extLst>
          </p:cNvPr>
          <p:cNvSpPr txBox="1"/>
          <p:nvPr/>
        </p:nvSpPr>
        <p:spPr>
          <a:xfrm>
            <a:off x="4146900" y="2358934"/>
            <a:ext cx="4725403" cy="1688860"/>
          </a:xfrm>
          <a:prstGeom prst="rect">
            <a:avLst/>
          </a:prstGeom>
          <a:noFill/>
        </p:spPr>
        <p:txBody>
          <a:bodyPr wrap="square" rtlCol="0">
            <a:spAutoFit/>
          </a:bodyPr>
          <a:lstStyle>
            <a:defPPr>
              <a:defRPr lang="zh-CN"/>
            </a:defPPr>
            <a:lvl1pPr>
              <a:lnSpc>
                <a:spcPct val="150000"/>
              </a:lnSpc>
              <a:defRPr sz="2400">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也就是说样本训练集中</a:t>
            </a:r>
            <a:r>
              <a:rPr lang="zh-CN" altLang="en-US">
                <a:sym typeface="Times New Roman" panose="02020603050405020304" pitchFamily="18" charset="0"/>
              </a:rPr>
              <a:t>，约</a:t>
            </a:r>
            <a:r>
              <a:rPr lang="en-US" altLang="zh-CN" b="1" dirty="0">
                <a:solidFill>
                  <a:srgbClr val="FF6600"/>
                </a:solidFill>
                <a:sym typeface="Times New Roman" panose="02020603050405020304" pitchFamily="18" charset="0"/>
              </a:rPr>
              <a:t>37%</a:t>
            </a:r>
            <a:r>
              <a:rPr lang="zh-CN" altLang="en-US" b="1" dirty="0">
                <a:solidFill>
                  <a:srgbClr val="FF6600"/>
                </a:solidFill>
                <a:sym typeface="Times New Roman" panose="02020603050405020304" pitchFamily="18" charset="0"/>
              </a:rPr>
              <a:t>的错误训练集</a:t>
            </a:r>
            <a:r>
              <a:rPr lang="zh-CN" altLang="en-US" dirty="0">
                <a:sym typeface="Times New Roman" panose="02020603050405020304" pitchFamily="18" charset="0"/>
              </a:rPr>
              <a:t>将被忽略掉，提高训练集</a:t>
            </a:r>
            <a:r>
              <a:rPr lang="zh-CN" altLang="en-US">
                <a:sym typeface="Times New Roman" panose="02020603050405020304" pitchFamily="18" charset="0"/>
              </a:rPr>
              <a:t>的质量</a:t>
            </a:r>
            <a:endParaRPr lang="en-US" dirty="0">
              <a:sym typeface="Times New Roman" panose="02020603050405020304" pitchFamily="18" charset="0"/>
            </a:endParaRPr>
          </a:p>
        </p:txBody>
      </p:sp>
      <p:sp>
        <p:nvSpPr>
          <p:cNvPr id="11" name="下箭头 2">
            <a:extLst>
              <a:ext uri="{FF2B5EF4-FFF2-40B4-BE49-F238E27FC236}">
                <a16:creationId xmlns:a16="http://schemas.microsoft.com/office/drawing/2014/main" id="{5084F497-E17A-449E-BC17-F224B8FC6854}"/>
              </a:ext>
            </a:extLst>
          </p:cNvPr>
          <p:cNvSpPr/>
          <p:nvPr/>
        </p:nvSpPr>
        <p:spPr bwMode="auto">
          <a:xfrm>
            <a:off x="6326511" y="1893089"/>
            <a:ext cx="366180" cy="416946"/>
          </a:xfrm>
          <a:prstGeom prst="down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430860043"/>
      </p:ext>
    </p:extLst>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MCBD07010_0000[1]"/>
          <p:cNvPicPr>
            <a:picLocks noChangeAspect="1" noChangeArrowheads="1"/>
          </p:cNvPicPr>
          <p:nvPr/>
        </p:nvPicPr>
        <p:blipFill>
          <a:blip r:embed="rId2" cstate="print"/>
          <a:srcRect/>
          <a:stretch>
            <a:fillRect/>
          </a:stretch>
        </p:blipFill>
        <p:spPr bwMode="auto">
          <a:xfrm>
            <a:off x="899590" y="1054097"/>
            <a:ext cx="3618934" cy="1776730"/>
          </a:xfrm>
          <a:prstGeom prst="rect">
            <a:avLst/>
          </a:prstGeom>
          <a:noFill/>
          <a:ln w="9525">
            <a:noFill/>
            <a:miter lim="800000"/>
            <a:headEnd/>
            <a:tailEnd/>
          </a:ln>
        </p:spPr>
      </p:pic>
      <p:pic>
        <p:nvPicPr>
          <p:cNvPr id="7173" name="Picture 22" descr="MCj01983390000[1]"/>
          <p:cNvPicPr>
            <a:picLocks noChangeAspect="1" noChangeArrowheads="1"/>
          </p:cNvPicPr>
          <p:nvPr/>
        </p:nvPicPr>
        <p:blipFill>
          <a:blip r:embed="rId3" cstate="print"/>
          <a:srcRect/>
          <a:stretch>
            <a:fillRect/>
          </a:stretch>
        </p:blipFill>
        <p:spPr bwMode="auto">
          <a:xfrm>
            <a:off x="5544072" y="1412776"/>
            <a:ext cx="2700338" cy="2209800"/>
          </a:xfrm>
          <a:prstGeom prst="rect">
            <a:avLst/>
          </a:prstGeom>
          <a:noFill/>
          <a:ln w="9525">
            <a:noFill/>
            <a:miter lim="800000"/>
            <a:headEnd/>
            <a:tailEnd/>
          </a:ln>
        </p:spPr>
      </p:pic>
      <p:sp>
        <p:nvSpPr>
          <p:cNvPr id="37890" name="AutoShape 2" descr="data:image/jpeg;base64,/9j/4AAQSkZJRgABAQAAAQABAAD/2wCEAAkGBhQSERQUEhQWFBQWFRUYFxgXFRQXFxwXGRQWFBcUGBcYHCYeGBojHBcYHy8gIycpLCwsFR4xNTAqNSYrLCkBCQoKDgwOGg8PGiwkHyQ1LywsMDIsLSwqLCwsLCwqMikqKSwpLCwvKSwtLCwsLDYsLywsLCwsKSwsLCwsLCwsKf/AABEIAK4A8AMBIgACEQEDEQH/xAAcAAABBQEBAQAAAAAAAAAAAAAFAAMEBgcBAgj/xABBEAACAQIEBAMFBwIFAwMFAAABAhEAAwQSITEFBkFRE2FxByKBkaEUMkJSscHRI3JigpKi4bLw8VOD0hUWMzRD/8QAGgEAAgMBAQAAAAAAAAAAAAAAAAUDBAYCAf/EADIRAAEEAQIDBgUEAgMAAAAAAAEAAgMRBCExBRJBEyJRcYGhYZGx4fAUMsHRBvEjQlL/2gAMAwEAAhEDEQA/ANxpUqVCEqVKlQhKlXJrtCEqVKlQhKuFq7VQ5h4qRiRbJhQqkfHc/t8K7Y3mNLtjeY0rcGB2rtVTC8TCOsHQsAR0g6VaxXr2chpeyM5DSVKlSqNRpjF4sWxJ66Ad6Ys8UDEAgidB60K5xulBaf8ACGIPkSNP0j40JwnFPEuW0XcuvyBk/QVnszNyY8sRs/bppW9qJziHUrzSpUq0KlSrxdvBQSxAA3J0Fe6pntD4gU8FBsxZj55YAH1moMiXsoy/wU0EXayBnirBa5hsM0C4J8wQPmRRIGsifiY8PzrTuAlvs1nP97w1n5afSqeDlyTkh4GngrebisgALDuiFKlSpmlyVKh3FeYbGGA8a4qE7Ddj6KNai8O5zwt9giXRmOwYFSfTNvXBe0GidV0GOIsBG6VKlXa5SpUqVCEqVKlQhKo+Nxq2lzN6DzNSKAc52mOHzLrkYMf7YIJ+EzXTAC4AqOUkMJbunU4uzbR6VMwXEg5ynRv1rPsBxvKd6LcKx5fE2gust9IM1cfEzlNJRDPKJBZsFXmlXBXaop2uGqPz7cw7EEX1TEW9MupzA+9kOUGD1B86vBrOOacRZs4m7eKS7Oqa9CEUFhXcYJKkjFlROXnd8RZF5XRCwMxpIEgE9BI3rUgaze/j4QvOkSSO3Uj4TVn5bxFxGaxeMkQUboynUMvkRrHSDUsreqlmb1tWKuGu15uNAJ3gbftVdVlWuasetxTZV8pJ94wpkDdAG/XpFVu1w3wRms32svEZjlYEdjOo17V55i4lbt2LTBvfvYgED/AgJb/c/wA6h8Zui4iW82UPcRSd4EyT66VksiWd0rJC6r1Gmw/nRVyTYK0jgVxzYt+Iwe4Fh2HVh1ojVe5LuA2WhswVyk9TlAEnsdvlVhrS4sjpIWufuVO02Fwmqnzz9lu2/Du3clxTKFBnYEiIK9j2JFE+YOZUw0BgSzKSoAnXUL5mTppVC4ty89nDjEXyfFu3RKnopVjqPzEgHy2qvlTnlLWAGt/h91fxYe8HPNXt8fsgXDmW063MVbe5aB+7bI3B/HP4fKtS5b54w+MbJZzhguaGWNBA3GnUVll3iZtPb7O2Uzt6VbvZpw5VxmMdRChbagebksw/2D51Bw+U/sI+NqxnxD94PwpaPTOLxPh23c7IrN8FBP7U9Td+yHVlbUMCD6EQfpTdKV873uMNfvNdumWcyf2A7ADQCnMRjx00/wC96a5s5bucPu5SVe2SfDZWUkgdGUaqwEeXapnJvK/2y8BeuJZtqRmVmAuN1yqvSe577Up7Fxd8U07Voba2zlXEvcweHe5q7WkJPfTeiteLNoKoVRAAAA7ACAKH8S5kw+HMXbyI35Zlv9Ik00/aNUuDXSOpos/BE6VA8JznhLhCrfWTsDKz6ZgKNg16HA7L2SJ8Zp7SPMUhnGuYLWFUG4dT91Rqx+HbzqsP7TROmHMebgH6A1VueuJE466G/BlUegUH9STQe1jhWmxeHQGMOk1J13TbHxIuQF+pK13gPOFnFHIJS5E5GiT3ykaGnuPc0WMKIut7xEhBqxGomOg6a1j1ziBRlu2zDoQwPmNf+/WrZ7U8F4uHw2NQbKFeNfcugMpPo2n+alvEMNuO4Fmx9lSzMdsRtmxQLxhjMQfs1rwU3MEkDtp0J7Crhy9et4QEuuZ9ZuTrE7AHQDagnL11bOAzIPfy5m75iYM+m1ScPdS4q+JqjRm1jSfe16RXDWDkorLPld2tt06LR8JiluKGUyD/ANxT1UJsa+FUjD4izetL7ze+niqsgTEwe0j5U5jPaWuULh7TXrsa6HID8NW+Hzqi8Bou/wC03ie5x5XCj7K8VmntDxVi3eXO6OLgfMuhZGAUZ9NROkf2nvQDjPNOLvErduMg/IoNsehA1PxNV7E4bNBETVX9TynQK/HFWto5w/FXb+HCohaRlnMgI03yk5iBVga1ibPhvYcFrdtUysrPJCkZhmeBPbpVCwWJew+ZCFbaYU6fEUXwvG8QoP8AVzhgRDgMBPUdf2qUZLHDv3al5fEI1xTj3EkGa5dKg/kyDXtpqDQO9xrEP96/dP8A7jj9DUTL1OupPxO5A2Feoqk99nu2vQ0eCn8Kt4PwV+1GWGbMCbxec0giDlAjtRfFYnhhtW2ZFYDRVUHOIA+8AQfiaqt9oUmodi4Qf10pdJitkcHFzvnp+eShdjgm7KMYvE28w+zZrawZAU2xM6aBjJjrXbXGL6HS/dUT/wCq/wC5ivAwrQCBIPxpNg3gnLoN6ZDHmY39rqHwOyGywgcocD03CM2L96463VxbO6aIxCPG+hDAzvXeOXsRdt/1Lq3HDhgW9xQIIygA5V7zBNV9ZEwzAHcAkA0xfxLoIW4wB/DJPynaqJjks980elfymAkZQ7gsdb/hd4hxe6uW2VXQAzmVwOxEdav/ALHcUnhXy9weK937rMMxCqPejzJNZph8Lm1B23AEmpKIE0E7zJEGrEJbBqAoZg6bQlblx3mvD4QoLzEFtdATAmCxjYVSOf8AnRr4t4XhzG6937xtSTG2QHp3Y6QBvVBx+Ie46NcJvKgAyOzaqDOTNuBrVwwPP+Ew9hlw+C8C4ykNqNzoIeCzxvBirPbc960PdVjDyVpZ9lni3Mpk154pYa2VuoxAY7yZmu4jDflYMNN4BpviOLzKtoGYiY71BFfOKU8tcptWrg3tIxdm1lDhwQwXMJK6QGGvQ69tKG2sTmYs5LMSSSTJJO5Jp27y6U4b9qgkfaBbB7IFYE/G4YmgSYipZwSaTXhJbHHzDclWQXUIrTPZjxlrtm5aYz4JXKTqcjAws+RBHpFYmMXWx+yDhTJhnvOI8dgV/sUEBvQksflXkDSH6KbiszX45Dt9K8/9Id7U+Vbhf7XZUuMoF1VEkRtcgbiND2gGsyXHDvWo+0Tm90ZktOyi37pKkibh8x0H6zXOHHCY7hV2/ds2mv2rbq7ZFD+IF918w1kypn1rSY2a5jQwi+gSCHJc0BpWe8Iwd3F3RasqWZtyAYUTBZj0ArecbwJbmDbCnVTZ8OfRYVvgQDWOcFw12yQ1m41nYnKTqRsSux+NXleeMRp7ts6flb/5VczsWaUgAigqWfxCFrgzmuvD+9lnPD+PNhxdsXlkSyXF1BVwcrEfEUZwPNdlUKyApB339Qd5odzhwtr+IuYhVCh4Z1UyQwUBmHkYn50AW0B0pJNJJjENcPzzVSPHiyu+0/nkjl7mK7jb6HFhLqLAVHfw7a7DNPUnzq68F+x27ht2WRbjASgckd4XXKfhWfYSyI6Gd/4qQtuCIEFTIjQg9xGxqpFO6IBxbYPX+irmRgdsP3ED2V049iMMt9BiRdMzG5tgRvA18vWqlinQuxtBlSdA+/8A49aaYySTMncnU/M12Kgmn7Q7AfVTY2L2AA5iem+nyQ6zhi7lRGbXQkD9aMYDhLAHOY7QQa5g7xDKCwVMwJkKO+maJg0VW+rTliASJ13HrTjhmJjTNt2p8NB7bpdxHKyIjTdB4/fZRE4Z3b5CpFvhg2Clj5Sf0qQpOyz+v7VFx+HuEGQABru0n1G1MpMOHHYXRxAnw3+tpazLmncGvkIHjt9KXqzglWRv3mDH8Vy5i7ST7yn+0MT9FqBb4e4kiVkagMRPqBvXrD4Nid2QiCDH01qm3JyO5HFDy+n0uvdW3Y8HefJLzev139kUDKRKmZ2PSk9tTuoaNiQdP4rxhbBGYszPJBgkCPSBtTrN20HaTT1pL294a9Rp90lcAw906dPzRDcTgwCzZgq7gQx+Gk0AxEljPf8A8Vb3vjQZlk7AFZ+IGtDOIcO/E4VTpAAYT6ZjqazPEuHtFyQ1Wt6/f2paLh+cTUc13pWn297QbB2QSZ7fWpi247EdJLGD8/pTiIBoKTtFIQaFJ6GF7u6NUwbZ7A+nun9xQ/ieHLETPWNTofXrRK1fzDYj1EVJwXDzfBn3U2k7n+0fvXJlDR4KTMx3YkXbzUG+N36ePyVTu4H3TufjBPlPSomFsuCD4RXsTmOvQCTG8VqWE5Vw4GqFvNmP7RFcxnJaEA2ma0wII1zLI1Gh2+BriPPY00Qs83i2FI6nlzfA0K9dbV0xaWOH8KFvEqHtraVGQx77tuvqWJ16b1iCcKGIvgWQLKO6qAzM+XMwE5iAWAn/AJqxc34fHeBbfF4lLiB8qoGJbNlMsRlGw6k9aHcJWFDdmU/JgauSS81EbLW8Nx43RlzXXfUbK9r7LcFgbT4nF3LmIW0pYqYRCRsMo1aTAgnrVz5a5ntYoZba5CFBC6Rk0AIjtpp5is/9t/Na5LeCttLFhcvAdABNtD5knNH+Ed6Dcg8f8J8MPeL+IEAGuZGbLG/QH/bVwADZIJHvkFvNqDzhgrtnE3rF1ixDF0Y/iViWB8zrHwqFynxW5bN22rRbuJDrGhgyD5EGdfM1rPtP5T+02BftD+vZBIjdre7L5kbj496xqy4R1caKwynyJ/5q3jOAkbzeKrS2Y3Bu6udi7NEEuACq1ZxcVIOOrUl4IWY7NFMTihQO+gLHQR9Z6/CldxdQb1s3CGBgg6GJqnk5LIGdo4XSb8Jc6LIBbtrf55qfbtdhA0nYeldY6GMo8zrHoAdaiOrOAHIIBJAAA376V7Fhd8o+QpXPx3mtsbKHTWj7LXPyXO0Aoe/svYM6967FdFdBFZokuNlV1wLJABgzp69KN2LzgQ4VWG+WNjsddRPagjICI3FO4W8bebJALRJygnTQQSD3pjgZoxSeYEg/m3il2dhnJGhAI/N0YB0/f+K95IAYwB5lR+v6xVl5c4AFUPeJuXSNS5zBeuVQdB61YxbHYVRyv82YxxZBDfxJr6BL2cH177/kFl4x1ok/1Bp0WXP0AHzimxxO2XyyV7M8AH5T9a0Li/L1q+pBUK3RwAGB/esyxOHKOyMNVJB+FSYf+US5R7oArp91aHCYCOt+KkXOK75EQjaTnM+cSIrwnErgG1v4Jr/uJFRY7Uprt2dkON85+auNwoGiuQfJcOrZj96ZkAKQfLLEUjbBOY6nuSSfrXqakpgHKhghIO0fxvVNz/8A0VO58cYHMQOnh6KKRTGIw5aCrFSPiPiKlOI309a8xXimY8tIc0qGtq5MEqB1I6jtHSjNjExAGgFQWFNpfqvM26STj882Q5naEkDbzVnwWPoz9qETVItYmKnrxDTeqTo1lHRLnOSLdsMdJQhgfjBHxH6UB4Ph2Nq5iCAMPhgHctOVmBBWwI1JYwNNgdae5i4gPCKExn02nzND+Ocx5+GWcDbVLao4Z2zkG4dTqCPzGd/wimuFF3ddls+DZEmPhFo6k15ULr1v1VcuYq5ir73LhzXLjlmPmTOnkBoB5CtO9kvAPFxRvkf07AhJGhuEab9hJ+Iqg8B4czFUQBrtxgigEHc+X619H8tcDXB4a3YT8I94/mc6s3z+kU1C9cbROsI9pfLf2XFnwxls3wXQQID/AI0+cEeTeVbqxrH+aeZ14kHsaJ4bkqGWLgIJGbU7HUEDSvQuFQsBjXiG1gxNTjfaPun5VZOBezZ8QsnF20A+8iIxceoJHzoNx7AthMS9hjmCwVYiMykSGiaa4uQT3HHyS/JhA7zR5qMMLcZc0QvnRHDYYldCNB3pzheLDDKa88V4e1sG5bBI3ZRv6j+Ksz4DJv8Ake4kAbfyq8Oa6IcjAAb3/hNK6g++wUef6CiOHwYUzM9v5oDbxbmGTL/mUnX9qMcKxNx5z5NPyzPxB6Uu4YzGMnK4W6zW/vrXsr3EH5HJzA02tft191NvWpGgWfMT6/GmrPDhBnU+U6DvTF/jKI0EOQN2CyJ6ivV3FWrlstnlZgqGIJJGildz+lMZ/wBG8mTulw6E0Pkl8P6tgEeoaeoFlecVhwkQd+n7174Ys3rYO2YfTWoNq3AG+ggSSYEzAmpWBu5biHsR/FY/Mc2TnMbaFaD0Wnha5kYD3WfFadg8UABU5MUKqVnHU+vEKwBgNrq1ab10ZTWYcy//ALLEdQD9KtbcS0qrcSwl24z3VRmtg5cwEjQCfPrTThTeSUudppX0XoQqkaQrsVqF2iHA8QHBV7tp1H3UgZt+pNHqplzDK24E/L60UwfHraWsoVw6jRWzHMf79YHnVWfHL+835afNZfiPDZC7nj1s7UKHxU3G8HLuW8Q69CJA8hXi/wADWPdYqY66j18qi4bmkTF5DbJ2I95fnXvjPEioUNa8Sy41Ib3vSB/NRhs4cGk/RV2Oz4ntiJIrbbUfQ+qGEiSAwaDEgyKbfDBpIMN26H1p1FFx4sqVTpmEepjoKN4fhiW1zN8SanmkDRXVMOJZbeyaz/saNVqP6VTW8ZgqZ9Cadxd97dvxGtvlkCY+p7CiON4iM3u6UIxfMxSRMaEDUgkxsK5YC4jupTGC9w7qGXMdbuNLNr5jb5U1jsIrocrKTp1j9au/s9w+GXCM+KtLeu3rrMQyBjliBq3xO9WfDcq8IxTMlu0guKJZUa4jAbagGKeBoGgWjGgodFXvY5y+HxD4gj3bA8NP72Gp+C/9YrZFoXwTg1nC2hasJkQEmJJJJ3JJ3NE0NdIXGrGfazy0bOIGLtAqlw+8y6FL3Uz0DjXXQkHvWyvUDieAS/ae1dXMjrlYfuD0I3B8qELD+B81sjDOSHG1xOvky9P0rvM2NfGP49x7a+GuVAtsm4RucxGgWTvPwoZzLwF8DiWtPqPvI35kMwfXofMVP5a4kqXMtwZrbgo4ifcPWPI616CQbXhF6IThMSQQQat2B4wrJB3oHzDwKzhAvhX/ABWJ1ECAhHu6jr0ioVp5EjSn+PkW20mng71IpcwWW4QgJDGQADA7jyp67i1sLAYZj94zp6VAW7eI9z66UNvW1YZjdMzsRIkaQR0+FVmxshc6WIanx0Hopy98rRHIdB6n1RjD384kainlUTMCe8ChXD8SE36/lkj5b0TW+p0nXsdD8jWcyGSB5LxV6p9C5haA07J4CuNXIo/y/wAMRl8S7qPwqdjHU9/SqE8zYGc7lOuWVvC0tx7ZVW21n49wD515/wDqI70cxPGUGgoa+OQmYHyrN85eSSylEdE5wuw99gBIT8THQR2Hc1cr+JWzbLQSqDZFLHtAA3qvYHmUKAGAIFHMLxGzdEAwfl9aozhxcC4aDougqTzLZZsl8WVtI/5Wlp398RCn0+dBRVt5qteFhhbnMPFETvEE/saqKmtVw+Uywg1toPJdNXa4TXT56U34ynQHMeygt+lXwL2XpNLzecAE04MV4tlSpnKTPof+dKF8QxZJKBIOkknbygUzgptzDgk7jYfIbfGuHtsitwk2a9he17Dbm9FaMBeCD9aHcb46XIVfuihlzEPMMIHSDI+dRb9yKgEfes7pJ2Zc/nfqSp+EtG64UR5yY0/ei3EPBtEG+2dh9xI27ZUHXzNVFrxEd64bnXqdzrJ9SdTTaCMNb5pzjxBjb8UV4hzDcue6v9NOwPvkebDRR6Vp3sx4P4GEDlYe8c50ghdlHfbX41mvJvATjcSqa+Evv3D/AIZ+6PNjp863exZCgACAAAB2A0AqwrKkoaeSmkFPoKELjimWFSHFMuKEKj+1Dlv7ThDcQTdsS47lP/6L8ve+FYxhL5U7+hr6acVlnPfs11a/g17l7I+rWx+q/KhCouIIYA7Tv/xTdq7GgXT6/GmcOenwp+7iVtDozfQfz+lSMkLVG9gcnr2LbLqcq/U+lDcLaZnke6kzr18vjRzlzDKxa/iklBHhlmAQnWSR1jSKk8Q4rgrl4aNJPvMCVTbcjr6gVKJuZ/NIToozFytqNCLSbx30qTxDGXHTKgAJHvMRP+kVK4nhxaukRCkAr2yx0r3grF25/wDiSR+Y6L86YvbHIwOfsqLXSMcWtTXCeHrlyy5YbksZ+nSj/hv4aqrgACNTr8acwXBvDBLHM536D0FUrjSlcRdB/MerDQ6jY9qQ5OPDKarQbJrG9/L3t1YsLwe6pJa6GJJ0AMDtHWpYwb9x9aowuev+pv5rvjHu3+pv5qs/BhcbpSc5V7XBt3/Wo2Ct30cnxFMfhAYfUk1TvGPdv9TfzRjhNws6E6wRH61E7ChY02NOvl8F6HlWvGYt79vI8qQQZ0O3rUEcIXqzn/NH/SBRG2s178OpsXGiijqPUHVeF7kHxFq1bElR5TLH61Gu8ZUKcsgxoI6/CiHFuEs4DJ95Z07g/vpVfe3DQwKsOhEGiaR8Z0GiX5E8jHfBDOIllTMJOuvx3JrnCbnuSCDJJPefOj1iwCVETJiD59KHce4D9ki9buKoLQLZmT1IHcAa1zj09pBC4xae0ghOF5027VDvHXtFP4PErdGmjDdf471Ex2I1y/pvP8VN2LSbU/6dpdZUe9ckzXiCa9C33qy8ocoXcZcU5YsBhnc6AgGSi/mY7abTVhWVpXs44AMPg0JEXLv9Rz11HuA+ix8zVuRa8W07U+ooQvSCnlFeEFOChCRFNMKepthQhR3FMXBUlxTFwUIWNe0ngt77cClqReAysikCdj4kCM3XN1BqucRwl7DIbNxUAuQSAUdyZ90SBmEnYTW08043wcPcuhS+UTESP7j/AIRuazzk3h64l3xV1s9wMQqn8Jj758yNuwoQqlhOHf1BaxLvbC7IdIkzEmco13Hzq54fl3DlAnhKRM+c+bbmjfFeVkxC+8Ib8LDcfyPKovKnL+JtKy4gjKDCbExrJkbDaBQhT1wQIAZQQNpAMek0/wDZ6IJhYrpsUIQl8PWc88WwuKMdUUn11H7VrDWazz2kcJCvbuiZfMrTtoARHbSaEKl+LS8Wl4VLw6EJeLVj5X1YeQJ+hqueHVt9nuGDXHJ1yqCPUn/iopmGSMsHXReg0VcLOEhRO/WnBh6nLapxbFdsaGNDRsF4h4w9M4vhKXBDqD+o9DuKNCxXfAr0i914Re6qN7h1nCg3GLQo3YzHTQd6EYvi2EvQLwLqDIBVt/hVw49y4mKt5HkAMGBWJBHrQu9yXhgI8FdvOvA0N0C8a0NFALM8XaCXiLLFlze42qnLuAZ6jbzinsJh7l+4AiMznoBMnv5Dz2qz8T5Zsrfs2raBPE+8VmYmOswdDUxOBYzAnxMM3j2+qwM8dimz/wCWD5V6ukV5Z9mKgh8Wcx38JT7v+dvxeg09a0fD2goCqAoAgAAAAdgBtVP5O54t4w5MuW5BJjVdN99V+NXS2K9QnUFPLXhRTqChCcQV7riiu0ISrhFdpUITLrTDrUthTTLQhQL+HDAhhIIgg7RsRQrBcuWbAy2bYRZmBO5661YClNm3QhDvstLwKnm3Xk26EIebFeDZogbVeGtUIQ17NVfnvgr38NFpc7q6sAIBI1DRMdDV0e1UW/boQsOucsYpd8Pc+AB/QmoGJw722y3EZGiYZSDHfWr7xvm8s/hYZCzEkTlljGnur0HmaGf/AGdddXuYhznykhAcxkCffb9loQqgG8j8jVr5E4jbtNcNxgmbIBIOupnp5ipHLnK1i/aDMhzSQ0O4132B00Io0vs6tFkZCyZXVjLMwIBnLBPWhCtNlKkrZp61h4qQlmhCjLZr0LFSxar2LVCFBOHqNfwU0ZFmuizQhZvwzgmJucQd76ZbduRbIHukT7sGddCSfMVcxw3SKLi1XtbVCFX+WOT7GD8Q2gZuHWTMAGQo7DWrGi11bdPJboQki06q11Vr1QhKlSpUISpUqVCEq8kV6pUITRWvJWn65loQo5SuFKk5a5loQohSvBt1OyCueGKEIc1qmbmGmi/hCueCKEKkYbk9LV27dSZutmaY03MCPM09c4dHSrh9nFcOEXtQhZTynhimJxVkAwrAjTuTH0I+VXexh6OLw9ASQoBO5gSfWnBhh2oQhKWadW3RLwBS8EUIUEW69C3U3whXfDFCFDFuvQt1KyV3LQhRRbr2tqn4rtCE2tuvYFdpUISpUqVCEqVKlQhf/9k="/>
          <p:cNvSpPr>
            <a:spLocks noChangeAspect="1" noChangeArrowheads="1"/>
          </p:cNvSpPr>
          <p:nvPr/>
        </p:nvSpPr>
        <p:spPr bwMode="auto">
          <a:xfrm>
            <a:off x="0" y="-804863"/>
            <a:ext cx="22860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853" y="4307231"/>
            <a:ext cx="1901429" cy="190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075" y="3429000"/>
            <a:ext cx="3754438" cy="281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a:extLst>
              <a:ext uri="{FF2B5EF4-FFF2-40B4-BE49-F238E27FC236}">
                <a16:creationId xmlns:a16="http://schemas.microsoft.com/office/drawing/2014/main" id="{8B150C57-7918-413F-ABD8-13EC27F3C0C0}"/>
              </a:ext>
            </a:extLst>
          </p:cNvPr>
          <p:cNvSpPr txBox="1">
            <a:spLocks noChangeArrowheads="1"/>
          </p:cNvSpPr>
          <p:nvPr/>
        </p:nvSpPr>
        <p:spPr>
          <a:xfrm>
            <a:off x="756000" y="108000"/>
            <a:ext cx="100768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441146413"/>
      </p:ext>
    </p:extLst>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采样法优点</a:t>
            </a:r>
          </a:p>
        </p:txBody>
      </p:sp>
      <p:sp>
        <p:nvSpPr>
          <p:cNvPr id="37" name="TextBox 36"/>
          <p:cNvSpPr txBox="1"/>
          <p:nvPr/>
        </p:nvSpPr>
        <p:spPr>
          <a:xfrm rot="5400000">
            <a:off x="2794917" y="3649163"/>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9" name="TextBox 38"/>
          <p:cNvSpPr txBox="1"/>
          <p:nvPr/>
        </p:nvSpPr>
        <p:spPr>
          <a:xfrm>
            <a:off x="2195736" y="1899234"/>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1</a:t>
            </a:r>
          </a:p>
        </p:txBody>
      </p:sp>
      <p:sp>
        <p:nvSpPr>
          <p:cNvPr id="41" name="TextBox 40"/>
          <p:cNvSpPr txBox="1"/>
          <p:nvPr/>
        </p:nvSpPr>
        <p:spPr>
          <a:xfrm>
            <a:off x="2195736" y="4913785"/>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m</a:t>
            </a:r>
          </a:p>
        </p:txBody>
      </p:sp>
      <p:sp>
        <p:nvSpPr>
          <p:cNvPr id="43" name="TextBox 42"/>
          <p:cNvSpPr txBox="1"/>
          <p:nvPr/>
        </p:nvSpPr>
        <p:spPr>
          <a:xfrm>
            <a:off x="323528" y="3406509"/>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45" name="TextBox 44"/>
          <p:cNvSpPr txBox="1"/>
          <p:nvPr/>
        </p:nvSpPr>
        <p:spPr>
          <a:xfrm>
            <a:off x="4146900" y="756747"/>
            <a:ext cx="4725403" cy="113486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原始数据中，仅仅约</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63%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的样本被采样到</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extBox 45">
            <a:extLst>
              <a:ext uri="{FF2B5EF4-FFF2-40B4-BE49-F238E27FC236}">
                <a16:creationId xmlns:a16="http://schemas.microsoft.com/office/drawing/2014/main" id="{45A338B7-39E3-44D3-AA88-6C5A3AEC0C54}"/>
              </a:ext>
            </a:extLst>
          </p:cNvPr>
          <p:cNvSpPr txBox="1"/>
          <p:nvPr/>
        </p:nvSpPr>
        <p:spPr>
          <a:xfrm>
            <a:off x="4146900" y="2358934"/>
            <a:ext cx="4725403" cy="1688860"/>
          </a:xfrm>
          <a:prstGeom prst="rect">
            <a:avLst/>
          </a:prstGeom>
          <a:noFill/>
        </p:spPr>
        <p:txBody>
          <a:bodyPr wrap="square" rtlCol="0">
            <a:spAutoFit/>
          </a:bodyPr>
          <a:lstStyle>
            <a:defPPr>
              <a:defRPr lang="zh-CN"/>
            </a:defPPr>
            <a:lvl1pPr>
              <a:lnSpc>
                <a:spcPct val="150000"/>
              </a:lnSpc>
              <a:defRPr sz="2400">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也就是说样本训练集中</a:t>
            </a:r>
            <a:r>
              <a:rPr lang="zh-CN" altLang="en-US">
                <a:sym typeface="Times New Roman" panose="02020603050405020304" pitchFamily="18" charset="0"/>
              </a:rPr>
              <a:t>，约</a:t>
            </a:r>
            <a:r>
              <a:rPr lang="en-US" altLang="zh-CN" b="1" dirty="0">
                <a:solidFill>
                  <a:srgbClr val="FF6600"/>
                </a:solidFill>
                <a:sym typeface="Times New Roman" panose="02020603050405020304" pitchFamily="18" charset="0"/>
              </a:rPr>
              <a:t>37%</a:t>
            </a:r>
            <a:r>
              <a:rPr lang="zh-CN" altLang="en-US" b="1" dirty="0">
                <a:solidFill>
                  <a:srgbClr val="FF6600"/>
                </a:solidFill>
                <a:sym typeface="Times New Roman" panose="02020603050405020304" pitchFamily="18" charset="0"/>
              </a:rPr>
              <a:t>的错误训练集</a:t>
            </a:r>
            <a:r>
              <a:rPr lang="zh-CN" altLang="en-US" dirty="0">
                <a:sym typeface="Times New Roman" panose="02020603050405020304" pitchFamily="18" charset="0"/>
              </a:rPr>
              <a:t>将被忽略掉，提高训练集</a:t>
            </a:r>
            <a:r>
              <a:rPr lang="zh-CN" altLang="en-US">
                <a:sym typeface="Times New Roman" panose="02020603050405020304" pitchFamily="18" charset="0"/>
              </a:rPr>
              <a:t>的质量</a:t>
            </a:r>
            <a:endParaRPr lang="en-US" dirty="0">
              <a:sym typeface="Times New Roman" panose="02020603050405020304" pitchFamily="18" charset="0"/>
            </a:endParaRPr>
          </a:p>
        </p:txBody>
      </p:sp>
      <p:sp>
        <p:nvSpPr>
          <p:cNvPr id="11" name="下箭头 2">
            <a:extLst>
              <a:ext uri="{FF2B5EF4-FFF2-40B4-BE49-F238E27FC236}">
                <a16:creationId xmlns:a16="http://schemas.microsoft.com/office/drawing/2014/main" id="{5084F497-E17A-449E-BC17-F224B8FC6854}"/>
              </a:ext>
            </a:extLst>
          </p:cNvPr>
          <p:cNvSpPr/>
          <p:nvPr/>
        </p:nvSpPr>
        <p:spPr bwMode="auto">
          <a:xfrm>
            <a:off x="6326511" y="1893089"/>
            <a:ext cx="366180" cy="416946"/>
          </a:xfrm>
          <a:prstGeom prst="down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2" name="Picture 2">
            <a:extLst>
              <a:ext uri="{FF2B5EF4-FFF2-40B4-BE49-F238E27FC236}">
                <a16:creationId xmlns:a16="http://schemas.microsoft.com/office/drawing/2014/main" id="{DA1A0F79-6342-4364-833E-1928A5F043B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095138" y="4096692"/>
            <a:ext cx="2828925" cy="267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222792"/>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Bagging-Bootstrap</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采样法优点</a:t>
            </a:r>
          </a:p>
        </p:txBody>
      </p:sp>
      <p:sp>
        <p:nvSpPr>
          <p:cNvPr id="37" name="TextBox 36"/>
          <p:cNvSpPr txBox="1"/>
          <p:nvPr/>
        </p:nvSpPr>
        <p:spPr>
          <a:xfrm rot="5400000">
            <a:off x="2794917" y="3649163"/>
            <a:ext cx="595035" cy="584775"/>
          </a:xfrm>
          <a:prstGeom prst="rect">
            <a:avLst/>
          </a:prstGeom>
          <a:noFill/>
        </p:spPr>
        <p:txBody>
          <a:bodyPr wrap="none" rtlCol="0">
            <a:spAutoFit/>
          </a:bodyPr>
          <a:lstStyle/>
          <a:p>
            <a:r>
              <a:rPr lang="en-US" sz="3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9" name="TextBox 38"/>
          <p:cNvSpPr txBox="1"/>
          <p:nvPr/>
        </p:nvSpPr>
        <p:spPr>
          <a:xfrm>
            <a:off x="2195736" y="1899234"/>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1</a:t>
            </a:r>
          </a:p>
        </p:txBody>
      </p:sp>
      <p:sp>
        <p:nvSpPr>
          <p:cNvPr id="41" name="TextBox 40"/>
          <p:cNvSpPr txBox="1"/>
          <p:nvPr/>
        </p:nvSpPr>
        <p:spPr>
          <a:xfrm>
            <a:off x="2195736" y="4913785"/>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 m</a:t>
            </a:r>
          </a:p>
        </p:txBody>
      </p:sp>
      <p:sp>
        <p:nvSpPr>
          <p:cNvPr id="43" name="TextBox 42"/>
          <p:cNvSpPr txBox="1"/>
          <p:nvPr/>
        </p:nvSpPr>
        <p:spPr>
          <a:xfrm>
            <a:off x="323528" y="3406509"/>
            <a:ext cx="1487687" cy="919401"/>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Training</a:t>
            </a:r>
          </a:p>
          <a:p>
            <a:pPr algn="ctr"/>
            <a:r>
              <a:rPr 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Data</a:t>
            </a:r>
          </a:p>
        </p:txBody>
      </p:sp>
      <p:sp>
        <p:nvSpPr>
          <p:cNvPr id="45" name="TextBox 44"/>
          <p:cNvSpPr txBox="1"/>
          <p:nvPr/>
        </p:nvSpPr>
        <p:spPr>
          <a:xfrm>
            <a:off x="4146900" y="756747"/>
            <a:ext cx="4725403" cy="113486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原始数据中，仅仅约</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63%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的样本被采样到</a:t>
            </a:r>
            <a:endParaRPr 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extBox 45">
            <a:extLst>
              <a:ext uri="{FF2B5EF4-FFF2-40B4-BE49-F238E27FC236}">
                <a16:creationId xmlns:a16="http://schemas.microsoft.com/office/drawing/2014/main" id="{45A338B7-39E3-44D3-AA88-6C5A3AEC0C54}"/>
              </a:ext>
            </a:extLst>
          </p:cNvPr>
          <p:cNvSpPr txBox="1"/>
          <p:nvPr/>
        </p:nvSpPr>
        <p:spPr>
          <a:xfrm>
            <a:off x="4146900" y="2358934"/>
            <a:ext cx="4725403" cy="1688860"/>
          </a:xfrm>
          <a:prstGeom prst="rect">
            <a:avLst/>
          </a:prstGeom>
          <a:noFill/>
        </p:spPr>
        <p:txBody>
          <a:bodyPr wrap="square" rtlCol="0">
            <a:spAutoFit/>
          </a:bodyPr>
          <a:lstStyle>
            <a:defPPr>
              <a:defRPr lang="zh-CN"/>
            </a:defPPr>
            <a:lvl1pPr>
              <a:lnSpc>
                <a:spcPct val="150000"/>
              </a:lnSpc>
              <a:defRPr sz="2400">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也就是说样本训练集中</a:t>
            </a:r>
            <a:r>
              <a:rPr lang="zh-CN" altLang="en-US">
                <a:sym typeface="Times New Roman" panose="02020603050405020304" pitchFamily="18" charset="0"/>
              </a:rPr>
              <a:t>，约</a:t>
            </a:r>
            <a:r>
              <a:rPr lang="en-US" altLang="zh-CN" b="1" dirty="0">
                <a:solidFill>
                  <a:srgbClr val="FF6600"/>
                </a:solidFill>
                <a:sym typeface="Times New Roman" panose="02020603050405020304" pitchFamily="18" charset="0"/>
              </a:rPr>
              <a:t>37%</a:t>
            </a:r>
            <a:r>
              <a:rPr lang="zh-CN" altLang="en-US" b="1" dirty="0">
                <a:solidFill>
                  <a:srgbClr val="FF6600"/>
                </a:solidFill>
                <a:sym typeface="Times New Roman" panose="02020603050405020304" pitchFamily="18" charset="0"/>
              </a:rPr>
              <a:t>的错误训练集</a:t>
            </a:r>
            <a:r>
              <a:rPr lang="zh-CN" altLang="en-US" dirty="0">
                <a:sym typeface="Times New Roman" panose="02020603050405020304" pitchFamily="18" charset="0"/>
              </a:rPr>
              <a:t>将被忽略掉，提高训练集</a:t>
            </a:r>
            <a:r>
              <a:rPr lang="zh-CN" altLang="en-US">
                <a:sym typeface="Times New Roman" panose="02020603050405020304" pitchFamily="18" charset="0"/>
              </a:rPr>
              <a:t>的质量</a:t>
            </a:r>
            <a:endParaRPr lang="en-US" dirty="0">
              <a:sym typeface="Times New Roman" panose="02020603050405020304" pitchFamily="18" charset="0"/>
            </a:endParaRPr>
          </a:p>
        </p:txBody>
      </p:sp>
      <p:sp>
        <p:nvSpPr>
          <p:cNvPr id="11" name="下箭头 2">
            <a:extLst>
              <a:ext uri="{FF2B5EF4-FFF2-40B4-BE49-F238E27FC236}">
                <a16:creationId xmlns:a16="http://schemas.microsoft.com/office/drawing/2014/main" id="{5084F497-E17A-449E-BC17-F224B8FC6854}"/>
              </a:ext>
            </a:extLst>
          </p:cNvPr>
          <p:cNvSpPr/>
          <p:nvPr/>
        </p:nvSpPr>
        <p:spPr bwMode="auto">
          <a:xfrm>
            <a:off x="6326511" y="1893089"/>
            <a:ext cx="366180" cy="416946"/>
          </a:xfrm>
          <a:prstGeom prst="down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2" name="Picture 2">
            <a:extLst>
              <a:ext uri="{FF2B5EF4-FFF2-40B4-BE49-F238E27FC236}">
                <a16:creationId xmlns:a16="http://schemas.microsoft.com/office/drawing/2014/main" id="{DA1A0F79-6342-4364-833E-1928A5F043B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095138" y="4096692"/>
            <a:ext cx="2828925" cy="267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a:extLst>
              <a:ext uri="{FF2B5EF4-FFF2-40B4-BE49-F238E27FC236}">
                <a16:creationId xmlns:a16="http://schemas.microsoft.com/office/drawing/2014/main" id="{3D7A1C20-C040-430D-8585-B42C379FC5E8}"/>
              </a:ext>
            </a:extLst>
          </p:cNvPr>
          <p:cNvSpPr txBox="1"/>
          <p:nvPr/>
        </p:nvSpPr>
        <p:spPr>
          <a:xfrm>
            <a:off x="168226" y="4464506"/>
            <a:ext cx="1798289" cy="1938992"/>
          </a:xfrm>
          <a:prstGeom prst="rect">
            <a:avLst/>
          </a:prstGeom>
          <a:noFill/>
        </p:spPr>
        <p:txBody>
          <a:bodyPr wrap="square" rtlCol="0">
            <a:spAutoFit/>
          </a:bodyPr>
          <a:lstStyle/>
          <a:p>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讨论：正常数据也有</a:t>
            </a:r>
            <a:r>
              <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37%</a:t>
            </a: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的被忽略掉，那对训练模型的质量是不是有影响呢？</a:t>
            </a:r>
          </a:p>
        </p:txBody>
      </p:sp>
    </p:spTree>
    <p:extLst>
      <p:ext uri="{BB962C8B-B14F-4D97-AF65-F5344CB8AC3E}">
        <p14:creationId xmlns:p14="http://schemas.microsoft.com/office/powerpoint/2010/main" val="2127169884"/>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800" dirty="0">
                <a:latin typeface="Times New Roman" panose="02020603050405020304" pitchFamily="18" charset="0"/>
                <a:ea typeface="微软雅黑" panose="020B0503020204020204" pitchFamily="34" charset="-122"/>
                <a:sym typeface="Times New Roman" panose="02020603050405020304" pitchFamily="18" charset="0"/>
              </a:rPr>
              <a:t>Bagging</a:t>
            </a:r>
            <a:r>
              <a:rPr lang="zh-CN" altLang="en-US" sz="2800" dirty="0">
                <a:latin typeface="Times New Roman" panose="02020603050405020304" pitchFamily="18" charset="0"/>
                <a:ea typeface="微软雅黑" panose="020B0503020204020204" pitchFamily="34" charset="-122"/>
                <a:sym typeface="Times New Roman" panose="02020603050405020304" pitchFamily="18" charset="0"/>
              </a:rPr>
              <a:t>算法优点</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降低噪音数据的影响</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易过拟合</a:t>
            </a:r>
          </a:p>
        </p:txBody>
      </p:sp>
      <p:sp>
        <p:nvSpPr>
          <p:cNvPr id="11" name="椭圆 10"/>
          <p:cNvSpPr>
            <a:spLocks noChangeAspect="1"/>
          </p:cNvSpPr>
          <p:nvPr>
            <p:custDataLst>
              <p:tags r:id="rId5"/>
            </p:custDataLst>
          </p:nvPr>
        </p:nvSpPr>
        <p:spPr bwMode="auto">
          <a:xfrm>
            <a:off x="1114425" y="2850356"/>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fontAlgn="base">
              <a:spcBef>
                <a:spcPct val="0"/>
              </a:spcBef>
              <a:spcAft>
                <a:spcPct val="0"/>
              </a:spcAft>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68793611"/>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574675" y="1524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defTabSz="449263" eaLnBrk="0" hangingPunct="0">
              <a:spcBef>
                <a:spcPct val="20000"/>
              </a:spcBef>
              <a:buClr>
                <a:schemeClr val="folHlink"/>
              </a:buClr>
              <a:buSzPct val="6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1pPr>
            <a:lvl2pPr marL="742950" indent="-285750" defTabSz="449263" eaLnBrk="0" hangingPunct="0">
              <a:spcBef>
                <a:spcPct val="20000"/>
              </a:spcBef>
              <a:buClr>
                <a:schemeClr val="hlink"/>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9pPr>
          </a:lstStyle>
          <a:p>
            <a:pPr algn="r" eaLnBrk="1" hangingPunct="1">
              <a:spcBef>
                <a:spcPct val="0"/>
              </a:spcBef>
              <a:buClrTx/>
              <a:buSzPct val="100000"/>
              <a:buFontTx/>
              <a:buNone/>
            </a:pPr>
            <a:endParaRPr lang="zh-CN" altLang="en-US" sz="3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524" y="1296000"/>
            <a:ext cx="5580952" cy="320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标题 1"/>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2.1.3 Bagging</a:t>
            </a:r>
            <a:r>
              <a:rPr lang="zh-CN" altLang="en-US" dirty="0">
                <a:sym typeface="Times New Roman" panose="02020603050405020304" pitchFamily="18" charset="0"/>
              </a:rPr>
              <a:t>示例</a:t>
            </a:r>
          </a:p>
        </p:txBody>
      </p:sp>
    </p:spTree>
    <p:extLst>
      <p:ext uri="{BB962C8B-B14F-4D97-AF65-F5344CB8AC3E}">
        <p14:creationId xmlns:p14="http://schemas.microsoft.com/office/powerpoint/2010/main" val="1512363925"/>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2"/>
          <p:cNvGrpSpPr>
            <a:grpSpLocks noChangeAspect="1"/>
          </p:cNvGrpSpPr>
          <p:nvPr/>
        </p:nvGrpSpPr>
        <p:grpSpPr bwMode="auto">
          <a:xfrm>
            <a:off x="1782000" y="1438279"/>
            <a:ext cx="5580000" cy="3323066"/>
            <a:chOff x="1133" y="906"/>
            <a:chExt cx="3719" cy="2267"/>
          </a:xfrm>
        </p:grpSpPr>
        <p:pic>
          <p:nvPicPr>
            <p:cNvPr id="870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 y="906"/>
              <a:ext cx="3719" cy="22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6" name="Text Box 4"/>
            <p:cNvSpPr txBox="1">
              <a:spLocks noChangeArrowheads="1"/>
            </p:cNvSpPr>
            <p:nvPr/>
          </p:nvSpPr>
          <p:spPr bwMode="auto">
            <a:xfrm>
              <a:off x="1133" y="906"/>
              <a:ext cx="3719" cy="2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7043" name="Rectangle 5"/>
          <p:cNvSpPr>
            <a:spLocks noChangeArrowheads="1"/>
          </p:cNvSpPr>
          <p:nvPr/>
        </p:nvSpPr>
        <p:spPr bwMode="auto">
          <a:xfrm>
            <a:off x="574675" y="1524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defTabSz="449263" eaLnBrk="0" hangingPunct="0">
              <a:spcBef>
                <a:spcPct val="20000"/>
              </a:spcBef>
              <a:buClr>
                <a:schemeClr val="folHlink"/>
              </a:buClr>
              <a:buSzPct val="6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1pPr>
            <a:lvl2pPr marL="742950" indent="-285750" defTabSz="449263" eaLnBrk="0" hangingPunct="0">
              <a:spcBef>
                <a:spcPct val="20000"/>
              </a:spcBef>
              <a:buClr>
                <a:schemeClr val="hlink"/>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9pPr>
          </a:lstStyle>
          <a:p>
            <a:pPr algn="r" eaLnBrk="1" hangingPunct="1">
              <a:spcBef>
                <a:spcPct val="0"/>
              </a:spcBef>
              <a:buClrTx/>
              <a:buSzPct val="100000"/>
              <a:buFontTx/>
              <a:buNone/>
            </a:pPr>
            <a:endParaRPr lang="zh-CN" altLang="en-US" sz="3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标题 1">
            <a:extLst>
              <a:ext uri="{FF2B5EF4-FFF2-40B4-BE49-F238E27FC236}">
                <a16:creationId xmlns:a16="http://schemas.microsoft.com/office/drawing/2014/main" id="{46D02D3E-17F6-4162-9DB5-BE5CFBB07613}"/>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2.1.3 Bagging</a:t>
            </a:r>
            <a:r>
              <a:rPr lang="zh-CN" altLang="en-US" dirty="0">
                <a:sym typeface="Times New Roman" panose="02020603050405020304" pitchFamily="18" charset="0"/>
              </a:rPr>
              <a:t>示例</a:t>
            </a:r>
          </a:p>
        </p:txBody>
      </p:sp>
    </p:spTree>
    <p:extLst>
      <p:ext uri="{BB962C8B-B14F-4D97-AF65-F5344CB8AC3E}">
        <p14:creationId xmlns:p14="http://schemas.microsoft.com/office/powerpoint/2010/main" val="3310942588"/>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574675" y="1524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defTabSz="449263" eaLnBrk="0" hangingPunct="0">
              <a:spcBef>
                <a:spcPct val="20000"/>
              </a:spcBef>
              <a:buClr>
                <a:schemeClr val="folHlink"/>
              </a:buClr>
              <a:buSzPct val="6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1pPr>
            <a:lvl2pPr marL="742950" indent="-285750" defTabSz="449263" eaLnBrk="0" hangingPunct="0">
              <a:spcBef>
                <a:spcPct val="20000"/>
              </a:spcBef>
              <a:buClr>
                <a:schemeClr val="hlink"/>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9pPr>
          </a:lstStyle>
          <a:p>
            <a:pPr algn="r" eaLnBrk="1" hangingPunct="1">
              <a:spcBef>
                <a:spcPct val="0"/>
              </a:spcBef>
              <a:buClrTx/>
              <a:buSzPct val="100000"/>
              <a:buFontTx/>
              <a:buNone/>
            </a:pPr>
            <a:endParaRPr lang="zh-CN" altLang="en-US" sz="3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000" y="1296000"/>
            <a:ext cx="5580000" cy="35927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a:extLst>
              <a:ext uri="{FF2B5EF4-FFF2-40B4-BE49-F238E27FC236}">
                <a16:creationId xmlns:a16="http://schemas.microsoft.com/office/drawing/2014/main" id="{3AEC4E1A-EEBB-4476-96C1-65E72389D3FD}"/>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2.1.3 Bagging</a:t>
            </a:r>
            <a:r>
              <a:rPr lang="zh-CN" altLang="en-US" dirty="0">
                <a:sym typeface="Times New Roman" panose="02020603050405020304" pitchFamily="18" charset="0"/>
              </a:rPr>
              <a:t>示例</a:t>
            </a:r>
          </a:p>
        </p:txBody>
      </p:sp>
    </p:spTree>
    <p:extLst>
      <p:ext uri="{BB962C8B-B14F-4D97-AF65-F5344CB8AC3E}">
        <p14:creationId xmlns:p14="http://schemas.microsoft.com/office/powerpoint/2010/main" val="3010179408"/>
      </p:ext>
    </p:extLst>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574675" y="1524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defTabSz="449263" eaLnBrk="0" hangingPunct="0">
              <a:spcBef>
                <a:spcPct val="20000"/>
              </a:spcBef>
              <a:buClr>
                <a:schemeClr val="folHlink"/>
              </a:buClr>
              <a:buSzPct val="6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1pPr>
            <a:lvl2pPr marL="742950" indent="-285750" defTabSz="449263" eaLnBrk="0" hangingPunct="0">
              <a:spcBef>
                <a:spcPct val="20000"/>
              </a:spcBef>
              <a:buClr>
                <a:schemeClr val="hlink"/>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9pPr>
          </a:lstStyle>
          <a:p>
            <a:pPr algn="r" eaLnBrk="1" hangingPunct="1">
              <a:spcBef>
                <a:spcPct val="0"/>
              </a:spcBef>
              <a:buClrTx/>
              <a:buSzPct val="100000"/>
              <a:buFontTx/>
              <a:buNone/>
            </a:pPr>
            <a:endParaRPr lang="zh-CN" altLang="en-US" sz="3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9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00" y="1268760"/>
            <a:ext cx="8640000" cy="33490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a:extLst>
              <a:ext uri="{FF2B5EF4-FFF2-40B4-BE49-F238E27FC236}">
                <a16:creationId xmlns:a16="http://schemas.microsoft.com/office/drawing/2014/main" id="{B0E7503D-E6AB-425B-BF79-3292FC6A8C1E}"/>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2.1.3 Bagging</a:t>
            </a:r>
            <a:r>
              <a:rPr lang="zh-CN" altLang="en-US" dirty="0">
                <a:sym typeface="Times New Roman" panose="02020603050405020304" pitchFamily="18" charset="0"/>
              </a:rPr>
              <a:t>示例</a:t>
            </a:r>
          </a:p>
        </p:txBody>
      </p:sp>
    </p:spTree>
    <p:extLst>
      <p:ext uri="{BB962C8B-B14F-4D97-AF65-F5344CB8AC3E}">
        <p14:creationId xmlns:p14="http://schemas.microsoft.com/office/powerpoint/2010/main" val="615831798"/>
      </p:ext>
    </p:extLst>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566738" y="1143000"/>
            <a:ext cx="80010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468313" indent="-468313" defTabSz="449263" eaLnBrk="0" hangingPunct="0">
              <a:spcBef>
                <a:spcPct val="20000"/>
              </a:spcBef>
              <a:buClr>
                <a:schemeClr val="folHlink"/>
              </a:buClr>
              <a:buSzPct val="6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itchFamily="34" charset="0"/>
              </a:defRPr>
            </a:lvl1pPr>
            <a:lvl2pPr marL="906463" indent="-436563" defTabSz="449263" eaLnBrk="0" hangingPunct="0">
              <a:spcBef>
                <a:spcPct val="20000"/>
              </a:spcBef>
              <a:buClr>
                <a:schemeClr val="hlink"/>
              </a:buClr>
              <a:buSzPct val="5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itchFamily="34" charset="0"/>
              </a:defRPr>
            </a:lvl9pPr>
          </a:lstStyle>
          <a:p>
            <a:pPr>
              <a:spcBef>
                <a:spcPts val="650"/>
              </a:spcBef>
              <a:buClr>
                <a:srgbClr val="990099"/>
              </a:buClr>
              <a:buSzPct val="100000"/>
              <a:buFont typeface="Wingdings" pitchFamily="2" charset="2"/>
              <a:buChar char=""/>
            </a:pPr>
            <a:endPar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0115" name="Rectangle 3"/>
          <p:cNvSpPr>
            <a:spLocks noChangeArrowheads="1"/>
          </p:cNvSpPr>
          <p:nvPr/>
        </p:nvSpPr>
        <p:spPr bwMode="auto">
          <a:xfrm>
            <a:off x="574675" y="1524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defTabSz="449263" eaLnBrk="0" hangingPunct="0">
              <a:spcBef>
                <a:spcPct val="20000"/>
              </a:spcBef>
              <a:buClr>
                <a:schemeClr val="folHlink"/>
              </a:buClr>
              <a:buSzPct val="6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1pPr>
            <a:lvl2pPr marL="742950" indent="-285750" defTabSz="449263" eaLnBrk="0" hangingPunct="0">
              <a:spcBef>
                <a:spcPct val="20000"/>
              </a:spcBef>
              <a:buClr>
                <a:schemeClr val="hlink"/>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itchFamily="34" charset="0"/>
              </a:defRPr>
            </a:lvl2pPr>
            <a:lvl3pPr marL="1143000" indent="-228600" defTabSz="449263" eaLnBrk="0" hangingPunct="0">
              <a:spcBef>
                <a:spcPct val="20000"/>
              </a:spcBef>
              <a:buClr>
                <a:schemeClr val="folHlink"/>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itchFamily="34" charset="0"/>
              </a:defRPr>
            </a:lvl3pPr>
            <a:lvl4pPr marL="1600200" indent="-228600" defTabSz="449263" eaLnBrk="0" hangingPunct="0">
              <a:spcBef>
                <a:spcPct val="20000"/>
              </a:spcBef>
              <a:buClr>
                <a:schemeClr val="accent2"/>
              </a:buClr>
              <a:buSzPct val="55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4pPr>
            <a:lvl5pPr marL="2057400" indent="-228600" defTabSz="449263" eaLnBrk="0" hangingPunct="0">
              <a:spcBef>
                <a:spcPct val="20000"/>
              </a:spcBef>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5pPr>
            <a:lvl6pPr marL="25146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6pPr>
            <a:lvl7pPr marL="29718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7pPr>
            <a:lvl8pPr marL="34290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8pPr>
            <a:lvl9pPr marL="3886200" indent="-228600" defTabSz="449263" eaLnBrk="0" fontAlgn="base" hangingPunct="0">
              <a:spcBef>
                <a:spcPct val="20000"/>
              </a:spcBef>
              <a:spcAft>
                <a:spcPct val="0"/>
              </a:spcAft>
              <a:buClr>
                <a:schemeClr val="accent1"/>
              </a:buClr>
              <a:buSzPct val="50000"/>
              <a:buFont typeface="Wingdings" pitchFamily="2" charset="2"/>
              <a:buChar char="n"/>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itchFamily="34" charset="0"/>
              </a:defRPr>
            </a:lvl9pPr>
          </a:lstStyle>
          <a:p>
            <a:pPr algn="r" eaLnBrk="1" hangingPunct="1">
              <a:spcBef>
                <a:spcPct val="0"/>
              </a:spcBef>
              <a:buClrTx/>
              <a:buSzPct val="100000"/>
              <a:buFontTx/>
              <a:buNone/>
            </a:pPr>
            <a:endParaRPr lang="zh-CN" altLang="en-US" sz="3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标题 1">
            <a:extLst>
              <a:ext uri="{FF2B5EF4-FFF2-40B4-BE49-F238E27FC236}">
                <a16:creationId xmlns:a16="http://schemas.microsoft.com/office/drawing/2014/main" id="{F6F4FA8C-928A-439B-B06D-0AED84060471}"/>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2.1.3 Bagging</a:t>
            </a:r>
            <a:r>
              <a:rPr lang="zh-CN" altLang="en-US" dirty="0">
                <a:sym typeface="Times New Roman" panose="02020603050405020304" pitchFamily="18" charset="0"/>
              </a:rPr>
              <a:t>示例</a:t>
            </a:r>
          </a:p>
        </p:txBody>
      </p:sp>
      <p:pic>
        <p:nvPicPr>
          <p:cNvPr id="8" name="Picture 5">
            <a:extLst>
              <a:ext uri="{FF2B5EF4-FFF2-40B4-BE49-F238E27FC236}">
                <a16:creationId xmlns:a16="http://schemas.microsoft.com/office/drawing/2014/main" id="{A0DD0D96-8560-476D-875E-AE4A066DB2B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094" y="2819483"/>
            <a:ext cx="8640000" cy="34233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80296930"/>
      </p:ext>
    </p:extLst>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167892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基本思想</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随机森林就是通过</a:t>
            </a:r>
            <a:r>
              <a:rPr lang="zh-CN" altLang="en-US" sz="2200" b="1" dirty="0">
                <a:solidFill>
                  <a:srgbClr val="FF6600"/>
                </a:solidFill>
                <a:sym typeface="Times New Roman" panose="02020603050405020304" pitchFamily="18" charset="0"/>
              </a:rPr>
              <a:t>集成学习的思想将多棵树集成的一种算法，它的基本单元</a:t>
            </a:r>
            <a:r>
              <a:rPr lang="zh-CN" altLang="en-US" sz="2200" b="1">
                <a:solidFill>
                  <a:srgbClr val="FF6600"/>
                </a:solidFill>
                <a:sym typeface="Times New Roman" panose="02020603050405020304" pitchFamily="18" charset="0"/>
              </a:rPr>
              <a:t>是决策树</a:t>
            </a:r>
            <a:r>
              <a:rPr lang="zh-CN" altLang="en-US" sz="2200">
                <a:sym typeface="Times New Roman" panose="02020603050405020304" pitchFamily="18" charset="0"/>
              </a:rPr>
              <a:t>。</a:t>
            </a:r>
            <a:endParaRPr lang="en-US" altLang="zh-CN"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Bagging</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：随机森林</a:t>
            </a:r>
          </a:p>
        </p:txBody>
      </p:sp>
      <p:pic>
        <p:nvPicPr>
          <p:cNvPr id="5" name="Picture 2" descr="http://www.stat.berkeley.edu/~breiman/RandomForests/Forest3.jpg"/>
          <p:cNvPicPr>
            <a:picLocks noChangeAspect="1" noChangeArrowheads="1"/>
          </p:cNvPicPr>
          <p:nvPr/>
        </p:nvPicPr>
        <p:blipFill>
          <a:blip r:embed="rId2" cstate="print"/>
          <a:srcRect/>
          <a:stretch>
            <a:fillRect/>
          </a:stretch>
        </p:blipFill>
        <p:spPr bwMode="auto">
          <a:xfrm>
            <a:off x="5292080" y="2607211"/>
            <a:ext cx="3480251" cy="3587134"/>
          </a:xfrm>
          <a:prstGeom prst="rect">
            <a:avLst/>
          </a:prstGeom>
          <a:noFill/>
          <a:ln w="9525">
            <a:noFill/>
            <a:miter lim="800000"/>
            <a:headEnd/>
            <a:tailEnd/>
          </a:ln>
        </p:spPr>
      </p:pic>
      <p:sp>
        <p:nvSpPr>
          <p:cNvPr id="6" name="内容占位符 1">
            <a:extLst>
              <a:ext uri="{FF2B5EF4-FFF2-40B4-BE49-F238E27FC236}">
                <a16:creationId xmlns:a16="http://schemas.microsoft.com/office/drawing/2014/main" id="{67C317DE-09C9-4A28-BCC6-E10B3F321576}"/>
              </a:ext>
            </a:extLst>
          </p:cNvPr>
          <p:cNvSpPr txBox="1">
            <a:spLocks/>
          </p:cNvSpPr>
          <p:nvPr/>
        </p:nvSpPr>
        <p:spPr>
          <a:xfrm>
            <a:off x="252000" y="2458073"/>
            <a:ext cx="4788000" cy="40949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随机森林的名称中有两个关键词，一个是</a:t>
            </a:r>
            <a:r>
              <a:rPr lang="zh-CN" altLang="en-US" sz="2200" b="1">
                <a:solidFill>
                  <a:srgbClr val="FF6600"/>
                </a:solidFill>
                <a:sym typeface="Times New Roman" panose="02020603050405020304" pitchFamily="18" charset="0"/>
              </a:rPr>
              <a:t>“随机”</a:t>
            </a:r>
            <a:r>
              <a:rPr lang="zh-CN" altLang="en-US" sz="2200">
                <a:sym typeface="Times New Roman" panose="02020603050405020304" pitchFamily="18" charset="0"/>
              </a:rPr>
              <a:t>，一个就是“森林”。“森林”很好理解，一棵叫做树，那么成百上千棵就可以叫做森林了，其实这也是随机森林的主要思想</a:t>
            </a:r>
            <a:r>
              <a:rPr lang="en-US" altLang="zh-CN" sz="2200">
                <a:sym typeface="Times New Roman" panose="02020603050405020304" pitchFamily="18" charset="0"/>
              </a:rPr>
              <a:t>--</a:t>
            </a:r>
            <a:r>
              <a:rPr lang="zh-CN" altLang="en-US" sz="2200">
                <a:sym typeface="Times New Roman" panose="02020603050405020304" pitchFamily="18" charset="0"/>
              </a:rPr>
              <a:t>集成思想的体现。“随机”的包括</a:t>
            </a:r>
            <a:r>
              <a:rPr lang="zh-CN" altLang="en-US" sz="2200" b="1">
                <a:solidFill>
                  <a:srgbClr val="FF6600"/>
                </a:solidFill>
                <a:sym typeface="Times New Roman" panose="02020603050405020304" pitchFamily="18" charset="0"/>
              </a:rPr>
              <a:t>随机选取训练样本集</a:t>
            </a:r>
            <a:r>
              <a:rPr lang="zh-CN" altLang="en-US" sz="2200">
                <a:sym typeface="Times New Roman" panose="02020603050405020304" pitchFamily="18" charset="0"/>
              </a:rPr>
              <a:t>和</a:t>
            </a:r>
            <a:r>
              <a:rPr lang="zh-CN" altLang="en-US" sz="2200" b="1">
                <a:solidFill>
                  <a:srgbClr val="FF6600"/>
                </a:solidFill>
                <a:sym typeface="Times New Roman" panose="02020603050405020304" pitchFamily="18" charset="0"/>
              </a:rPr>
              <a:t>随机选取分裂属性集</a:t>
            </a:r>
            <a:r>
              <a:rPr lang="zh-CN" altLang="en-US" sz="2200">
                <a:sym typeface="Times New Roman" panose="02020603050405020304" pitchFamily="18" charset="0"/>
              </a:rPr>
              <a:t>。</a:t>
            </a:r>
            <a:endParaRPr lang="en-US" altLang="zh-CN" sz="2200" dirty="0">
              <a:sym typeface="Times New Roman" panose="02020603050405020304" pitchFamily="18" charset="0"/>
            </a:endParaRPr>
          </a:p>
        </p:txBody>
      </p:sp>
    </p:spTree>
    <p:extLst>
      <p:ext uri="{BB962C8B-B14F-4D97-AF65-F5344CB8AC3E}">
        <p14:creationId xmlns:p14="http://schemas.microsoft.com/office/powerpoint/2010/main" val="3718216788"/>
      </p:ext>
    </p:extLst>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048" y="2808332"/>
            <a:ext cx="7033904" cy="352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3">
            <a:extLst>
              <a:ext uri="{FF2B5EF4-FFF2-40B4-BE49-F238E27FC236}">
                <a16:creationId xmlns:a16="http://schemas.microsoft.com/office/drawing/2014/main" id="{49F69366-56D1-434E-86C0-270CF4FDA03E}"/>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Bagging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：随机森林</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 name="内容占位符 1">
            <a:extLst>
              <a:ext uri="{FF2B5EF4-FFF2-40B4-BE49-F238E27FC236}">
                <a16:creationId xmlns:a16="http://schemas.microsoft.com/office/drawing/2014/main" id="{D33BDA39-2D89-4B35-8D95-7B04F9BAA815}"/>
              </a:ext>
            </a:extLst>
          </p:cNvPr>
          <p:cNvSpPr txBox="1">
            <a:spLocks/>
          </p:cNvSpPr>
          <p:nvPr/>
        </p:nvSpPr>
        <p:spPr>
          <a:xfrm>
            <a:off x="252000" y="756000"/>
            <a:ext cx="8640000" cy="175586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基本思想</a:t>
            </a:r>
            <a:endParaRPr lang="en-US" altLang="zh-CN" sz="240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行采样</a:t>
            </a: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列采样</a:t>
            </a:r>
          </a:p>
        </p:txBody>
      </p:sp>
    </p:spTree>
    <p:extLst>
      <p:ext uri="{BB962C8B-B14F-4D97-AF65-F5344CB8AC3E}">
        <p14:creationId xmlns:p14="http://schemas.microsoft.com/office/powerpoint/2010/main" val="94077013"/>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1765804"/>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在机器学习中，直接建立一个高性能的分类器是很困难的。</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但是，如果能</a:t>
            </a:r>
            <a:r>
              <a:rPr lang="zh-CN" altLang="en-US" sz="2400" b="1" dirty="0">
                <a:solidFill>
                  <a:srgbClr val="FF6600"/>
                </a:solidFill>
                <a:cs typeface="+mn-ea"/>
                <a:sym typeface="Times New Roman" panose="02020603050405020304" pitchFamily="18" charset="0"/>
              </a:rPr>
              <a:t>找到一系列性能较差的分类器，并把它们集成起来的话</a:t>
            </a:r>
            <a:r>
              <a:rPr lang="zh-CN" altLang="en-US" sz="2400" dirty="0">
                <a:solidFill>
                  <a:schemeClr val="tx1">
                    <a:lumMod val="85000"/>
                    <a:lumOff val="15000"/>
                  </a:schemeClr>
                </a:solidFill>
                <a:cs typeface="+mn-ea"/>
                <a:sym typeface="Times New Roman" panose="02020603050405020304" pitchFamily="18" charset="0"/>
              </a:rPr>
              <a:t>，也许就能得到更好的</a:t>
            </a:r>
            <a:r>
              <a:rPr lang="zh-CN" altLang="en-US" sz="2400">
                <a:solidFill>
                  <a:schemeClr val="tx1">
                    <a:lumMod val="85000"/>
                    <a:lumOff val="15000"/>
                  </a:schemeClr>
                </a:solidFill>
                <a:cs typeface="+mn-ea"/>
                <a:sym typeface="Times New Roman" panose="02020603050405020304" pitchFamily="18" charset="0"/>
              </a:rPr>
              <a:t>分类器。</a:t>
            </a:r>
            <a:endParaRPr lang="zh-CN" altLang="en-US" sz="2400" dirty="0">
              <a:solidFill>
                <a:schemeClr val="tx1">
                  <a:lumMod val="85000"/>
                  <a:lumOff val="15000"/>
                </a:schemeClr>
              </a:solidFill>
              <a:cs typeface="+mn-ea"/>
              <a:sym typeface="Times New Roman" panose="02020603050405020304" pitchFamily="18" charset="0"/>
            </a:endParaRPr>
          </a:p>
        </p:txBody>
      </p:sp>
      <p:sp>
        <p:nvSpPr>
          <p:cNvPr id="5" name="Rectangle 2">
            <a:extLst>
              <a:ext uri="{FF2B5EF4-FFF2-40B4-BE49-F238E27FC236}">
                <a16:creationId xmlns:a16="http://schemas.microsoft.com/office/drawing/2014/main" id="{C9B1824D-01BD-4301-AFB9-81C9FC74854B}"/>
              </a:ext>
            </a:extLst>
          </p:cNvPr>
          <p:cNvSpPr txBox="1">
            <a:spLocks noChangeArrowheads="1"/>
          </p:cNvSpPr>
          <p:nvPr/>
        </p:nvSpPr>
        <p:spPr>
          <a:xfrm>
            <a:off x="756000" y="108000"/>
            <a:ext cx="100768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动机</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123356171"/>
      </p:ext>
    </p:extLst>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5464573"/>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为什么要随机抽样</a:t>
            </a:r>
            <a:r>
              <a:rPr lang="zh-CN" altLang="en-US" sz="2400">
                <a:solidFill>
                  <a:schemeClr val="tx1">
                    <a:lumMod val="85000"/>
                    <a:lumOff val="15000"/>
                  </a:schemeClr>
                </a:solidFill>
                <a:cs typeface="+mn-ea"/>
                <a:sym typeface="Times New Roman" panose="02020603050405020304" pitchFamily="18" charset="0"/>
              </a:rPr>
              <a:t>训练集？</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思考：基</a:t>
            </a:r>
            <a:r>
              <a:rPr lang="zh-CN" altLang="en-US" sz="2400">
                <a:solidFill>
                  <a:schemeClr val="tx1">
                    <a:lumMod val="85000"/>
                    <a:lumOff val="15000"/>
                  </a:schemeClr>
                </a:solidFill>
                <a:cs typeface="+mn-ea"/>
                <a:sym typeface="Times New Roman" panose="02020603050405020304" pitchFamily="18" charset="0"/>
              </a:rPr>
              <a:t>分类差异</a:t>
            </a:r>
            <a:r>
              <a:rPr lang="en-US" altLang="zh-CN" sz="2400" dirty="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100" dirty="0">
                <a:sym typeface="Times New Roman" panose="02020603050405020304" pitchFamily="18" charset="0"/>
              </a:rPr>
              <a:t>如果不进行随机抽样，每棵树的训练集都一样，那么最终训练出的树分类结果也是完全一样的，这样的话完全没有集成的必要；</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为什么要有放回地</a:t>
            </a:r>
            <a:r>
              <a:rPr lang="zh-CN" altLang="en-US" sz="2400">
                <a:solidFill>
                  <a:schemeClr val="tx1">
                    <a:lumMod val="85000"/>
                    <a:lumOff val="15000"/>
                  </a:schemeClr>
                </a:solidFill>
                <a:cs typeface="+mn-ea"/>
                <a:sym typeface="Times New Roman" panose="02020603050405020304" pitchFamily="18" charset="0"/>
              </a:rPr>
              <a:t>抽样？</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思考：基</a:t>
            </a:r>
            <a:r>
              <a:rPr lang="zh-CN" altLang="en-US" sz="2400">
                <a:solidFill>
                  <a:schemeClr val="tx1">
                    <a:lumMod val="85000"/>
                    <a:lumOff val="15000"/>
                  </a:schemeClr>
                </a:solidFill>
                <a:cs typeface="+mn-ea"/>
                <a:sym typeface="Times New Roman" panose="02020603050405020304" pitchFamily="18" charset="0"/>
              </a:rPr>
              <a:t>分类准确率</a:t>
            </a:r>
            <a:r>
              <a:rPr lang="en-US" altLang="zh-CN" sz="2400" dirty="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100" dirty="0">
                <a:sym typeface="Times New Roman" panose="02020603050405020304" pitchFamily="18" charset="0"/>
              </a:rPr>
              <a:t>如果不是有放回的抽样，那么每棵树的训练样本都是不同的，</a:t>
            </a:r>
            <a:r>
              <a:rPr lang="zh-CN" altLang="en-US" sz="2100" b="1" dirty="0">
                <a:solidFill>
                  <a:srgbClr val="FF6600"/>
                </a:solidFill>
                <a:sym typeface="Times New Roman" panose="02020603050405020304" pitchFamily="18" charset="0"/>
              </a:rPr>
              <a:t>都是没有交集的，这样每棵</a:t>
            </a:r>
            <a:r>
              <a:rPr lang="zh-CN" altLang="en-US" sz="2100" b="1">
                <a:solidFill>
                  <a:srgbClr val="FF6600"/>
                </a:solidFill>
                <a:sym typeface="Times New Roman" panose="02020603050405020304" pitchFamily="18" charset="0"/>
              </a:rPr>
              <a:t>树都是</a:t>
            </a:r>
            <a:r>
              <a:rPr lang="en-US" altLang="zh-CN" sz="2100" b="1" dirty="0">
                <a:solidFill>
                  <a:srgbClr val="FF6600"/>
                </a:solidFill>
                <a:sym typeface="Times New Roman" panose="02020603050405020304" pitchFamily="18" charset="0"/>
              </a:rPr>
              <a:t>"</a:t>
            </a:r>
            <a:r>
              <a:rPr lang="zh-CN" altLang="en-US" sz="2100" b="1" dirty="0">
                <a:solidFill>
                  <a:srgbClr val="FF6600"/>
                </a:solidFill>
                <a:sym typeface="Times New Roman" panose="02020603050405020304" pitchFamily="18" charset="0"/>
              </a:rPr>
              <a:t>有</a:t>
            </a:r>
            <a:r>
              <a:rPr lang="zh-CN" altLang="en-US" sz="2100" b="1">
                <a:solidFill>
                  <a:srgbClr val="FF6600"/>
                </a:solidFill>
                <a:sym typeface="Times New Roman" panose="02020603050405020304" pitchFamily="18" charset="0"/>
              </a:rPr>
              <a:t>偏的</a:t>
            </a:r>
            <a:r>
              <a:rPr lang="en-US" altLang="zh-CN" sz="2100" b="1" dirty="0">
                <a:solidFill>
                  <a:srgbClr val="FF6600"/>
                </a:solidFill>
                <a:sym typeface="Times New Roman" panose="02020603050405020304" pitchFamily="18" charset="0"/>
              </a:rPr>
              <a:t>"</a:t>
            </a:r>
            <a:r>
              <a:rPr lang="zh-CN" altLang="en-US" sz="2100" b="1">
                <a:solidFill>
                  <a:srgbClr val="FF6600"/>
                </a:solidFill>
                <a:sym typeface="Times New Roman" panose="02020603050405020304" pitchFamily="18" charset="0"/>
              </a:rPr>
              <a:t>，都是</a:t>
            </a:r>
            <a:r>
              <a:rPr lang="en-US" altLang="zh-CN" sz="2100" b="1" dirty="0">
                <a:solidFill>
                  <a:srgbClr val="FF6600"/>
                </a:solidFill>
                <a:sym typeface="Times New Roman" panose="02020603050405020304" pitchFamily="18" charset="0"/>
              </a:rPr>
              <a:t>"</a:t>
            </a:r>
            <a:r>
              <a:rPr lang="zh-CN" altLang="en-US" sz="2100" b="1">
                <a:solidFill>
                  <a:srgbClr val="FF6600"/>
                </a:solidFill>
                <a:sym typeface="Times New Roman" panose="02020603050405020304" pitchFamily="18" charset="0"/>
              </a:rPr>
              <a:t>片面的</a:t>
            </a:r>
            <a:r>
              <a:rPr lang="en-US" altLang="zh-CN" sz="2100" b="1" dirty="0">
                <a:solidFill>
                  <a:srgbClr val="FF6600"/>
                </a:solidFill>
                <a:sym typeface="Times New Roman" panose="02020603050405020304" pitchFamily="18" charset="0"/>
              </a:rPr>
              <a:t>"</a:t>
            </a:r>
            <a:r>
              <a:rPr lang="zh-CN" altLang="en-US" sz="2100" b="1" dirty="0">
                <a:solidFill>
                  <a:srgbClr val="FF6600"/>
                </a:solidFill>
                <a:sym typeface="Times New Roman" panose="02020603050405020304" pitchFamily="18" charset="0"/>
              </a:rPr>
              <a:t>，</a:t>
            </a:r>
            <a:r>
              <a:rPr lang="zh-CN" altLang="en-US" sz="2100" dirty="0">
                <a:sym typeface="Times New Roman" panose="02020603050405020304" pitchFamily="18" charset="0"/>
              </a:rPr>
              <a:t>也就是说每棵树训练出来都是有很大的差异的；</a:t>
            </a:r>
          </a:p>
          <a:p>
            <a:pPr lvl="1" algn="just">
              <a:lnSpc>
                <a:spcPct val="150000"/>
              </a:lnSpc>
              <a:spcBef>
                <a:spcPts val="600"/>
              </a:spcBef>
              <a:buClr>
                <a:srgbClr val="FF6600"/>
              </a:buClr>
              <a:buSzPct val="60000"/>
              <a:buFont typeface="Wingdings" panose="05000000000000000000" pitchFamily="2" charset="2"/>
              <a:buChar char="l"/>
            </a:pPr>
            <a:r>
              <a:rPr lang="zh-CN" altLang="en-US" sz="2100" dirty="0">
                <a:sym typeface="Times New Roman" panose="02020603050405020304" pitchFamily="18" charset="0"/>
              </a:rPr>
              <a:t>而随机森林最后分类取决于多棵树（弱分类器）的投票表决，这种表决</a:t>
            </a:r>
            <a:r>
              <a:rPr lang="zh-CN" altLang="en-US" sz="2100">
                <a:sym typeface="Times New Roman" panose="02020603050405020304" pitchFamily="18" charset="0"/>
              </a:rPr>
              <a:t>应该是</a:t>
            </a:r>
            <a:r>
              <a:rPr lang="en-US" altLang="zh-CN" sz="2100" dirty="0">
                <a:sym typeface="Times New Roman" panose="02020603050405020304" pitchFamily="18" charset="0"/>
              </a:rPr>
              <a:t>"</a:t>
            </a:r>
            <a:r>
              <a:rPr lang="zh-CN" altLang="en-US" sz="2100">
                <a:sym typeface="Times New Roman" panose="02020603050405020304" pitchFamily="18" charset="0"/>
              </a:rPr>
              <a:t>求同</a:t>
            </a:r>
            <a:r>
              <a:rPr lang="en-US" altLang="zh-CN" sz="2100" dirty="0">
                <a:sym typeface="Times New Roman" panose="02020603050405020304" pitchFamily="18" charset="0"/>
              </a:rPr>
              <a:t>"</a:t>
            </a:r>
            <a:r>
              <a:rPr lang="zh-CN" altLang="en-US" sz="2100" dirty="0">
                <a:sym typeface="Times New Roman" panose="02020603050405020304" pitchFamily="18" charset="0"/>
              </a:rPr>
              <a:t>，因此使用完全不同的训练集来训练每棵树这样对最终分类结果是没有帮助</a:t>
            </a:r>
            <a:r>
              <a:rPr lang="zh-CN" altLang="en-US" sz="2100">
                <a:sym typeface="Times New Roman" panose="02020603050405020304" pitchFamily="18" charset="0"/>
              </a:rPr>
              <a:t>的。</a:t>
            </a:r>
            <a:endParaRPr lang="zh-CN" altLang="en-US" sz="21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森林问题</a:t>
            </a:r>
          </a:p>
        </p:txBody>
      </p:sp>
    </p:spTree>
    <p:extLst>
      <p:ext uri="{BB962C8B-B14F-4D97-AF65-F5344CB8AC3E}">
        <p14:creationId xmlns:p14="http://schemas.microsoft.com/office/powerpoint/2010/main" val="67998484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anim calcmode="lin" valueType="num">
                                      <p:cBhvr>
                                        <p:cTn id="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anim calcmode="lin" valueType="num">
                                      <p:cBhvr>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anim calcmode="lin" valueType="num">
                                      <p:cBhvr>
                                        <p:cTn id="2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anim calcmode="lin" valueType="num">
                                      <p:cBhvr>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340247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关键因素：每棵树选择特征</a:t>
            </a:r>
            <a:r>
              <a:rPr lang="zh-CN" altLang="en-US" sz="2400">
                <a:solidFill>
                  <a:schemeClr val="tx1">
                    <a:lumMod val="85000"/>
                    <a:lumOff val="15000"/>
                  </a:schemeClr>
                </a:solidFill>
                <a:cs typeface="+mn-ea"/>
                <a:sym typeface="Times New Roman" panose="02020603050405020304" pitchFamily="18" charset="0"/>
              </a:rPr>
              <a:t>的数量</a:t>
            </a:r>
            <a:r>
              <a:rPr lang="en-US" altLang="zh-CN" sz="2400" dirty="0">
                <a:solidFill>
                  <a:schemeClr val="tx1">
                    <a:lumMod val="85000"/>
                    <a:lumOff val="15000"/>
                  </a:schemeClr>
                </a:solidFill>
                <a:cs typeface="+mn-ea"/>
                <a:sym typeface="Times New Roman" panose="02020603050405020304" pitchFamily="18" charset="0"/>
              </a:rPr>
              <a:t>m</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随机森林分类效果（错误率）与两个因素有关：</a:t>
            </a: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森林</a:t>
            </a:r>
            <a:r>
              <a:rPr lang="zh-CN" altLang="en-US" sz="2200" dirty="0">
                <a:sym typeface="Times New Roman" panose="02020603050405020304" pitchFamily="18" charset="0"/>
              </a:rPr>
              <a:t>中任意两棵树的相关性：相关性越大，错误率越</a:t>
            </a:r>
            <a:r>
              <a:rPr lang="zh-CN" altLang="en-US" sz="2200">
                <a:sym typeface="Times New Roman" panose="02020603050405020304" pitchFamily="18" charset="0"/>
              </a:rPr>
              <a:t>大；</a:t>
            </a:r>
            <a:r>
              <a:rPr lang="en-US" altLang="zh-CN" sz="2200" dirty="0">
                <a:sym typeface="Times New Roman" panose="02020603050405020304" pitchFamily="18" charset="0"/>
              </a:rPr>
              <a:t>【</a:t>
            </a:r>
            <a:r>
              <a:rPr lang="zh-CN" altLang="en-US" sz="2200" dirty="0">
                <a:sym typeface="Times New Roman" panose="02020603050405020304" pitchFamily="18" charset="0"/>
              </a:rPr>
              <a:t>说明基分类器差异性</a:t>
            </a:r>
            <a:r>
              <a:rPr lang="zh-CN" altLang="en-US" sz="2200">
                <a:sym typeface="Times New Roman" panose="02020603050405020304" pitchFamily="18" charset="0"/>
              </a:rPr>
              <a:t>越小</a:t>
            </a:r>
            <a:r>
              <a:rPr lang="en-US" altLang="zh-CN" sz="2200" dirty="0">
                <a:sym typeface="Times New Roman" panose="02020603050405020304" pitchFamily="18" charset="0"/>
              </a:rPr>
              <a:t>】</a:t>
            </a:r>
            <a:endParaRPr lang="zh-CN" altLang="en-US" sz="2200" dirty="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森林</a:t>
            </a:r>
            <a:r>
              <a:rPr lang="zh-CN" altLang="en-US" sz="2200" dirty="0">
                <a:sym typeface="Times New Roman" panose="02020603050405020304" pitchFamily="18" charset="0"/>
              </a:rPr>
              <a:t>中每棵树的分类能力：每棵树的分类能力越强，整个森林的错误率越</a:t>
            </a:r>
            <a:r>
              <a:rPr lang="zh-CN" altLang="en-US" sz="2200">
                <a:sym typeface="Times New Roman" panose="02020603050405020304" pitchFamily="18" charset="0"/>
              </a:rPr>
              <a:t>低。</a:t>
            </a:r>
            <a:r>
              <a:rPr lang="en-US" altLang="zh-CN" sz="2200" dirty="0">
                <a:sym typeface="Times New Roman" panose="02020603050405020304" pitchFamily="18" charset="0"/>
              </a:rPr>
              <a:t>【</a:t>
            </a:r>
            <a:r>
              <a:rPr lang="zh-CN" altLang="en-US" sz="2200" dirty="0">
                <a:sym typeface="Times New Roman" panose="02020603050405020304" pitchFamily="18" charset="0"/>
              </a:rPr>
              <a:t>基分类器</a:t>
            </a:r>
            <a:r>
              <a:rPr lang="zh-CN" altLang="en-US" sz="2200">
                <a:sym typeface="Times New Roman" panose="02020603050405020304" pitchFamily="18" charset="0"/>
              </a:rPr>
              <a:t>准确率高</a:t>
            </a:r>
            <a:r>
              <a:rPr lang="en-US" altLang="zh-CN" sz="2200">
                <a:sym typeface="Times New Roman" panose="02020603050405020304" pitchFamily="18" charset="0"/>
              </a:rPr>
              <a:t>】</a:t>
            </a:r>
            <a:endParaRPr lang="en-US" altLang="zh-CN"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森林的生成</a:t>
            </a:r>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4772" y="4202444"/>
            <a:ext cx="5934456" cy="259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244208"/>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每个子树中减少特征选择个数</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m</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树的相关性降低</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分类能力降低</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树的相关性升高</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树的相关性升高</a:t>
            </a:r>
          </a:p>
        </p:txBody>
      </p:sp>
      <p:sp>
        <p:nvSpPr>
          <p:cNvPr id="11" name="矩形 10"/>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6485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3"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76054" y="2725623"/>
            <a:ext cx="3496818" cy="28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47845949"/>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每个子树中增加特征选择个数</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m</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树的相关性降低</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分类能力降低</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树的相关性升高</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树的相关性升高</a:t>
            </a:r>
          </a:p>
        </p:txBody>
      </p:sp>
      <p:sp>
        <p:nvSpPr>
          <p:cNvPr id="11" name="矩形 10"/>
          <p:cNvSpPr>
            <a:spLocks noChangeAspect="1"/>
          </p:cNvSpPr>
          <p:nvPr>
            <p:custDataLst>
              <p:tags r:id="rId7"/>
            </p:custDataLst>
          </p:nvPr>
        </p:nvSpPr>
        <p:spPr bwMode="auto">
          <a:xfrm>
            <a:off x="1114425" y="285035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648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圆角矩形 14">
            <a:extLst>
              <a:ext uri="{FF2B5EF4-FFF2-40B4-BE49-F238E27FC236}">
                <a16:creationId xmlns:a16="http://schemas.microsoft.com/office/drawing/2014/main" id="{41AEB196-BF47-4ADC-BC22-C284A0063EC3}"/>
              </a:ext>
            </a:extLst>
          </p:cNvPr>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3" name="Picture 2">
            <a:extLst>
              <a:ext uri="{FF2B5EF4-FFF2-40B4-BE49-F238E27FC236}">
                <a16:creationId xmlns:a16="http://schemas.microsoft.com/office/drawing/2014/main" id="{9CF59E6A-FA17-47F7-A02E-5E9C9AA4FF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76054" y="2725623"/>
            <a:ext cx="3496818" cy="28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81069233"/>
      </p:ext>
    </p:extLst>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5135958"/>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关键因素：每棵树选择特征</a:t>
            </a:r>
            <a:r>
              <a:rPr lang="zh-CN" altLang="en-US" sz="2400">
                <a:solidFill>
                  <a:schemeClr val="tx1">
                    <a:lumMod val="85000"/>
                    <a:lumOff val="15000"/>
                  </a:schemeClr>
                </a:solidFill>
                <a:cs typeface="+mn-ea"/>
                <a:sym typeface="Times New Roman" panose="02020603050405020304" pitchFamily="18" charset="0"/>
              </a:rPr>
              <a:t>的数量</a:t>
            </a:r>
            <a:r>
              <a:rPr lang="en-US" altLang="zh-CN" sz="2400" dirty="0">
                <a:solidFill>
                  <a:schemeClr val="tx1">
                    <a:lumMod val="85000"/>
                    <a:lumOff val="15000"/>
                  </a:schemeClr>
                </a:solidFill>
                <a:cs typeface="+mn-ea"/>
                <a:sym typeface="Times New Roman" panose="02020603050405020304" pitchFamily="18" charset="0"/>
              </a:rPr>
              <a:t>m</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随机森林分类效果（错误率）与两个因素有关：</a:t>
            </a: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森林</a:t>
            </a:r>
            <a:r>
              <a:rPr lang="zh-CN" altLang="en-US" sz="2200" dirty="0">
                <a:sym typeface="Times New Roman" panose="02020603050405020304" pitchFamily="18" charset="0"/>
              </a:rPr>
              <a:t>中任意两棵树的相关性：相关性越大，错误率越</a:t>
            </a:r>
            <a:r>
              <a:rPr lang="zh-CN" altLang="en-US" sz="2200">
                <a:sym typeface="Times New Roman" panose="02020603050405020304" pitchFamily="18" charset="0"/>
              </a:rPr>
              <a:t>大；</a:t>
            </a:r>
            <a:r>
              <a:rPr lang="en-US" altLang="zh-CN" sz="2200" dirty="0">
                <a:sym typeface="Times New Roman" panose="02020603050405020304" pitchFamily="18" charset="0"/>
              </a:rPr>
              <a:t>【</a:t>
            </a:r>
            <a:r>
              <a:rPr lang="zh-CN" altLang="en-US" sz="2200" dirty="0">
                <a:sym typeface="Times New Roman" panose="02020603050405020304" pitchFamily="18" charset="0"/>
              </a:rPr>
              <a:t>说明基分类器差异性</a:t>
            </a:r>
            <a:r>
              <a:rPr lang="zh-CN" altLang="en-US" sz="2200">
                <a:sym typeface="Times New Roman" panose="02020603050405020304" pitchFamily="18" charset="0"/>
              </a:rPr>
              <a:t>越小</a:t>
            </a:r>
            <a:r>
              <a:rPr lang="en-US" altLang="zh-CN" sz="2200" dirty="0">
                <a:sym typeface="Times New Roman" panose="02020603050405020304" pitchFamily="18" charset="0"/>
              </a:rPr>
              <a:t>】</a:t>
            </a:r>
            <a:endParaRPr lang="zh-CN" altLang="en-US" sz="2200" dirty="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森林</a:t>
            </a:r>
            <a:r>
              <a:rPr lang="zh-CN" altLang="en-US" sz="2200" dirty="0">
                <a:sym typeface="Times New Roman" panose="02020603050405020304" pitchFamily="18" charset="0"/>
              </a:rPr>
              <a:t>中每棵树的分类能力：每棵树的分类能力越强，整个森林的错误率越</a:t>
            </a:r>
            <a:r>
              <a:rPr lang="zh-CN" altLang="en-US" sz="2200">
                <a:sym typeface="Times New Roman" panose="02020603050405020304" pitchFamily="18" charset="0"/>
              </a:rPr>
              <a:t>低。</a:t>
            </a:r>
            <a:r>
              <a:rPr lang="en-US" altLang="zh-CN" sz="2200" dirty="0">
                <a:sym typeface="Times New Roman" panose="02020603050405020304" pitchFamily="18" charset="0"/>
              </a:rPr>
              <a:t>【</a:t>
            </a:r>
            <a:r>
              <a:rPr lang="zh-CN" altLang="en-US" sz="2200" dirty="0">
                <a:sym typeface="Times New Roman" panose="02020603050405020304" pitchFamily="18" charset="0"/>
              </a:rPr>
              <a:t>基分类器</a:t>
            </a:r>
            <a:r>
              <a:rPr lang="zh-CN" altLang="en-US" sz="2200">
                <a:sym typeface="Times New Roman" panose="02020603050405020304" pitchFamily="18" charset="0"/>
              </a:rPr>
              <a:t>准确率高</a:t>
            </a:r>
            <a:r>
              <a:rPr lang="en-US" altLang="zh-CN" sz="2200" dirty="0">
                <a:sym typeface="Times New Roman" panose="02020603050405020304" pitchFamily="18" charset="0"/>
              </a:rPr>
              <a:t>】</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b="1" dirty="0">
                <a:solidFill>
                  <a:srgbClr val="FF6600"/>
                </a:solidFill>
                <a:cs typeface="+mn-ea"/>
                <a:sym typeface="Times New Roman" panose="02020603050405020304" pitchFamily="18" charset="0"/>
              </a:rPr>
              <a:t>减小</a:t>
            </a:r>
            <a:r>
              <a:rPr lang="zh-CN" altLang="en-US" sz="2400" b="1">
                <a:solidFill>
                  <a:srgbClr val="FF6600"/>
                </a:solidFill>
                <a:cs typeface="+mn-ea"/>
                <a:sym typeface="Times New Roman" panose="02020603050405020304" pitchFamily="18" charset="0"/>
              </a:rPr>
              <a:t>特征选择个数</a:t>
            </a:r>
            <a:r>
              <a:rPr lang="en-US" altLang="zh-CN" sz="2400" b="1" dirty="0">
                <a:solidFill>
                  <a:srgbClr val="FF6600"/>
                </a:solidFill>
                <a:cs typeface="+mn-ea"/>
                <a:sym typeface="Times New Roman" panose="02020603050405020304" pitchFamily="18" charset="0"/>
              </a:rPr>
              <a:t>m</a:t>
            </a:r>
            <a:r>
              <a:rPr lang="zh-CN" altLang="en-US" sz="2400" b="1" dirty="0">
                <a:solidFill>
                  <a:srgbClr val="FF6600"/>
                </a:solidFill>
                <a:cs typeface="+mn-ea"/>
                <a:sym typeface="Times New Roman" panose="02020603050405020304" pitchFamily="18" charset="0"/>
              </a:rPr>
              <a:t>，树的相关性和分类能力也会相应的降低</a:t>
            </a:r>
            <a:r>
              <a:rPr lang="zh-CN" altLang="en-US" sz="2400" b="1">
                <a:solidFill>
                  <a:srgbClr val="FF6600"/>
                </a:solidFill>
                <a:cs typeface="+mn-ea"/>
                <a:sym typeface="Times New Roman" panose="02020603050405020304" pitchFamily="18" charset="0"/>
              </a:rPr>
              <a:t>；增大</a:t>
            </a:r>
            <a:r>
              <a:rPr lang="en-US" altLang="zh-CN" sz="2400" b="1" dirty="0">
                <a:solidFill>
                  <a:srgbClr val="FF6600"/>
                </a:solidFill>
                <a:cs typeface="+mn-ea"/>
                <a:sym typeface="Times New Roman" panose="02020603050405020304" pitchFamily="18" charset="0"/>
              </a:rPr>
              <a:t>m</a:t>
            </a:r>
            <a:r>
              <a:rPr lang="zh-CN" altLang="en-US" sz="2400" b="1" dirty="0">
                <a:solidFill>
                  <a:srgbClr val="FF6600"/>
                </a:solidFill>
                <a:cs typeface="+mn-ea"/>
                <a:sym typeface="Times New Roman" panose="02020603050405020304" pitchFamily="18" charset="0"/>
              </a:rPr>
              <a:t>，两者也会随之增大。所以关键问题是如何选择最</a:t>
            </a:r>
            <a:r>
              <a:rPr lang="zh-CN" altLang="en-US" sz="2400" b="1">
                <a:solidFill>
                  <a:srgbClr val="FF6600"/>
                </a:solidFill>
                <a:cs typeface="+mn-ea"/>
                <a:sym typeface="Times New Roman" panose="02020603050405020304" pitchFamily="18" charset="0"/>
              </a:rPr>
              <a:t>优的</a:t>
            </a:r>
            <a:r>
              <a:rPr lang="en-US" altLang="zh-CN" sz="2400" b="1">
                <a:solidFill>
                  <a:srgbClr val="FF6600"/>
                </a:solidFill>
                <a:cs typeface="+mn-ea"/>
                <a:sym typeface="Times New Roman" panose="02020603050405020304" pitchFamily="18" charset="0"/>
              </a:rPr>
              <a:t>m</a:t>
            </a:r>
            <a:endParaRPr lang="zh-CN" altLang="en-US" sz="2400" b="1" dirty="0">
              <a:solidFill>
                <a:srgbClr val="FF6600"/>
              </a:solidFill>
              <a:cs typeface="+mn-ea"/>
              <a:sym typeface="Times New Roman" panose="02020603050405020304" pitchFamily="18" charset="0"/>
            </a:endParaRPr>
          </a:p>
        </p:txBody>
      </p:sp>
      <p:sp>
        <p:nvSpPr>
          <p:cNvPr id="5" name="标题 3">
            <a:extLst>
              <a:ext uri="{FF2B5EF4-FFF2-40B4-BE49-F238E27FC236}">
                <a16:creationId xmlns:a16="http://schemas.microsoft.com/office/drawing/2014/main" id="{3961EA6E-6AEB-43BD-83FD-8ECCBB15EA5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随机森林的生成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119304038"/>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6075509"/>
          </a:xfrm>
          <a:prstGeom prst="rect">
            <a:avLst/>
          </a:prstGeom>
        </p:spPr>
        <p:txBody>
          <a:bodyPr wrap="square">
            <a:spAutoFit/>
          </a:bodyPr>
          <a:lstStyle/>
          <a:p>
            <a:pPr marL="360000" indent="-360000">
              <a:lnSpc>
                <a:spcPct val="14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特征数量</a:t>
            </a:r>
            <a:r>
              <a:rPr lang="en-US" altLang="zh-CN" sz="2400" dirty="0">
                <a:solidFill>
                  <a:schemeClr val="tx1">
                    <a:lumMod val="85000"/>
                    <a:lumOff val="15000"/>
                  </a:schemeClr>
                </a:solidFill>
                <a:cs typeface="+mn-ea"/>
                <a:sym typeface="Times New Roman" panose="02020603050405020304" pitchFamily="18" charset="0"/>
              </a:rPr>
              <a:t>m</a:t>
            </a:r>
            <a:r>
              <a:rPr lang="zh-CN" altLang="en-US" sz="2400">
                <a:solidFill>
                  <a:schemeClr val="tx1">
                    <a:lumMod val="85000"/>
                    <a:lumOff val="15000"/>
                  </a:schemeClr>
                </a:solidFill>
                <a:cs typeface="+mn-ea"/>
                <a:sym typeface="Times New Roman" panose="02020603050405020304" pitchFamily="18" charset="0"/>
              </a:rPr>
              <a:t>的选择</a:t>
            </a:r>
            <a:endParaRPr lang="en-US" altLang="zh-CN" sz="2400" dirty="0">
              <a:solidFill>
                <a:schemeClr val="tx1">
                  <a:lumMod val="85000"/>
                  <a:lumOff val="15000"/>
                </a:schemeClr>
              </a:solidFill>
              <a:cs typeface="+mn-ea"/>
              <a:sym typeface="Times New Roman" panose="02020603050405020304" pitchFamily="18" charset="0"/>
            </a:endParaRPr>
          </a:p>
          <a:p>
            <a:pPr lvl="1">
              <a:lnSpc>
                <a:spcPct val="14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Square Root (K)</a:t>
            </a:r>
          </a:p>
          <a:p>
            <a:pPr lvl="1">
              <a:lnSpc>
                <a:spcPct val="14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K: total number of </a:t>
            </a:r>
            <a:r>
              <a:rPr lang="en-US" altLang="zh-CN" sz="2200">
                <a:sym typeface="Times New Roman" panose="02020603050405020304" pitchFamily="18" charset="0"/>
              </a:rPr>
              <a:t>available </a:t>
            </a:r>
            <a:r>
              <a:rPr lang="en-US" altLang="zh-CN" sz="2200" dirty="0">
                <a:sym typeface="Times New Roman" panose="02020603050405020304" pitchFamily="18" charset="0"/>
              </a:rPr>
              <a:t>variables</a:t>
            </a:r>
          </a:p>
          <a:p>
            <a:pPr lvl="1">
              <a:lnSpc>
                <a:spcPct val="14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网格搜索法</a:t>
            </a:r>
            <a:r>
              <a:rPr lang="zh-CN" altLang="en-US" sz="2200">
                <a:sym typeface="Times New Roman" panose="02020603050405020304" pitchFamily="18" charset="0"/>
              </a:rPr>
              <a:t>调参</a:t>
            </a:r>
            <a:r>
              <a:rPr lang="en-US" altLang="zh-CN" sz="2200">
                <a:sym typeface="Times New Roman" panose="02020603050405020304" pitchFamily="18" charset="0"/>
              </a:rPr>
              <a:t>GridSearch</a:t>
            </a:r>
            <a:endParaRPr lang="en-US" altLang="zh-CN" sz="2200" dirty="0">
              <a:sym typeface="Times New Roman" panose="02020603050405020304" pitchFamily="18" charset="0"/>
            </a:endParaRPr>
          </a:p>
          <a:p>
            <a:pPr lvl="1">
              <a:lnSpc>
                <a:spcPct val="14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参考：</a:t>
            </a:r>
            <a:r>
              <a:rPr lang="en-US" altLang="zh-CN" sz="2200">
                <a:sym typeface="Times New Roman" panose="02020603050405020304" pitchFamily="18" charset="0"/>
              </a:rPr>
              <a:t>https</a:t>
            </a:r>
            <a:r>
              <a:rPr lang="en-US" altLang="zh-CN" sz="2200" dirty="0">
                <a:sym typeface="Times New Roman" panose="02020603050405020304" pitchFamily="18" charset="0"/>
              </a:rPr>
              <a:t>://blog.csdn.net/qq_35040963/article/details</a:t>
            </a:r>
            <a:r>
              <a:rPr lang="en-US" altLang="zh-CN" sz="2200">
                <a:sym typeface="Times New Roman" panose="02020603050405020304" pitchFamily="18" charset="0"/>
              </a:rPr>
              <a:t>/88832030</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nSpc>
                <a:spcPct val="14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决策树</a:t>
            </a:r>
            <a:r>
              <a:rPr lang="zh-CN" altLang="en-US" sz="2400">
                <a:solidFill>
                  <a:schemeClr val="tx1">
                    <a:lumMod val="85000"/>
                    <a:lumOff val="15000"/>
                  </a:schemeClr>
                </a:solidFill>
                <a:cs typeface="+mn-ea"/>
                <a:sym typeface="Times New Roman" panose="02020603050405020304" pitchFamily="18" charset="0"/>
              </a:rPr>
              <a:t>的数量</a:t>
            </a:r>
            <a:endParaRPr lang="en-US" altLang="zh-CN" sz="2400" dirty="0">
              <a:solidFill>
                <a:schemeClr val="tx1">
                  <a:lumMod val="85000"/>
                  <a:lumOff val="15000"/>
                </a:schemeClr>
              </a:solidFill>
              <a:cs typeface="+mn-ea"/>
              <a:sym typeface="Times New Roman" panose="02020603050405020304" pitchFamily="18" charset="0"/>
            </a:endParaRPr>
          </a:p>
          <a:p>
            <a:pPr lvl="1">
              <a:lnSpc>
                <a:spcPct val="14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500 or more</a:t>
            </a:r>
          </a:p>
          <a:p>
            <a:pPr marL="360000" indent="-360000">
              <a:lnSpc>
                <a:spcPct val="14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自测方法</a:t>
            </a:r>
            <a:endParaRPr lang="en-US" altLang="zh-CN" sz="2400" dirty="0">
              <a:solidFill>
                <a:schemeClr val="tx1">
                  <a:lumMod val="85000"/>
                  <a:lumOff val="15000"/>
                </a:schemeClr>
              </a:solidFill>
              <a:cs typeface="+mn-ea"/>
              <a:sym typeface="Times New Roman" panose="02020603050405020304" pitchFamily="18" charset="0"/>
            </a:endParaRPr>
          </a:p>
          <a:p>
            <a:pPr lvl="1">
              <a:lnSpc>
                <a:spcPct val="14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Around </a:t>
            </a:r>
            <a:r>
              <a:rPr lang="en-US" altLang="zh-CN" sz="2200" dirty="0">
                <a:sym typeface="Times New Roman" panose="02020603050405020304" pitchFamily="18" charset="0"/>
              </a:rPr>
              <a:t>one </a:t>
            </a:r>
            <a:r>
              <a:rPr lang="en-US" altLang="zh-CN" sz="2200">
                <a:sym typeface="Times New Roman" panose="02020603050405020304" pitchFamily="18" charset="0"/>
              </a:rPr>
              <a:t>third </a:t>
            </a:r>
            <a:r>
              <a:rPr lang="en-US" altLang="zh-CN" sz="2200" dirty="0">
                <a:sym typeface="Times New Roman" panose="02020603050405020304" pitchFamily="18" charset="0"/>
              </a:rPr>
              <a:t>of  the original data are left out.</a:t>
            </a:r>
          </a:p>
          <a:p>
            <a:pPr lvl="1">
              <a:lnSpc>
                <a:spcPct val="14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Similar to Cross-Validation</a:t>
            </a:r>
            <a:endParaRPr lang="en-US" altLang="zh-CN"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森林参数与评价</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691928"/>
            <a:ext cx="3191847" cy="284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993441"/>
      </p:ext>
    </p:extLst>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4018023"/>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优点：</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solidFill>
                  <a:schemeClr val="tx1">
                    <a:lumMod val="85000"/>
                    <a:lumOff val="15000"/>
                  </a:schemeClr>
                </a:solidFill>
                <a:cs typeface="+mn-ea"/>
                <a:sym typeface="Times New Roman" panose="02020603050405020304" pitchFamily="18" charset="0"/>
              </a:rPr>
              <a:t>两</a:t>
            </a:r>
            <a:r>
              <a:rPr lang="zh-CN" altLang="en-US" sz="2200" dirty="0">
                <a:solidFill>
                  <a:schemeClr val="tx1">
                    <a:lumMod val="85000"/>
                    <a:lumOff val="15000"/>
                  </a:schemeClr>
                </a:solidFill>
                <a:cs typeface="+mn-ea"/>
                <a:sym typeface="Times New Roman" panose="02020603050405020304" pitchFamily="18" charset="0"/>
              </a:rPr>
              <a:t>个随机性的引入，使得随机森林</a:t>
            </a:r>
            <a:r>
              <a:rPr lang="zh-CN" altLang="en-US" sz="2200" b="1" dirty="0">
                <a:solidFill>
                  <a:srgbClr val="FF6600"/>
                </a:solidFill>
                <a:cs typeface="+mn-ea"/>
                <a:sym typeface="Times New Roman" panose="02020603050405020304" pitchFamily="18" charset="0"/>
              </a:rPr>
              <a:t>不容易陷入过拟合</a:t>
            </a:r>
            <a:r>
              <a:rPr lang="zh-CN" altLang="en-US" sz="2200" dirty="0">
                <a:solidFill>
                  <a:schemeClr val="tx1">
                    <a:lumMod val="85000"/>
                    <a:lumOff val="15000"/>
                  </a:schemeClr>
                </a:solidFill>
                <a:cs typeface="+mn-ea"/>
                <a:sym typeface="Times New Roman" panose="02020603050405020304" pitchFamily="18" charset="0"/>
              </a:rPr>
              <a:t>；</a:t>
            </a: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solidFill>
                  <a:schemeClr val="tx1">
                    <a:lumMod val="85000"/>
                    <a:lumOff val="15000"/>
                  </a:schemeClr>
                </a:solidFill>
                <a:cs typeface="+mn-ea"/>
                <a:sym typeface="Times New Roman" panose="02020603050405020304" pitchFamily="18" charset="0"/>
              </a:rPr>
              <a:t>两</a:t>
            </a:r>
            <a:r>
              <a:rPr lang="zh-CN" altLang="en-US" sz="2200" dirty="0">
                <a:solidFill>
                  <a:schemeClr val="tx1">
                    <a:lumMod val="85000"/>
                    <a:lumOff val="15000"/>
                  </a:schemeClr>
                </a:solidFill>
                <a:cs typeface="+mn-ea"/>
                <a:sym typeface="Times New Roman" panose="02020603050405020304" pitchFamily="18" charset="0"/>
              </a:rPr>
              <a:t>个随机性的引入，使得随机森林</a:t>
            </a:r>
            <a:r>
              <a:rPr lang="zh-CN" altLang="en-US" sz="2200" b="1" dirty="0">
                <a:solidFill>
                  <a:srgbClr val="FF6600"/>
                </a:solidFill>
                <a:cs typeface="+mn-ea"/>
                <a:sym typeface="Times New Roman" panose="02020603050405020304" pitchFamily="18" charset="0"/>
              </a:rPr>
              <a:t>具有很好的抗噪声能力</a:t>
            </a:r>
            <a:r>
              <a:rPr lang="zh-CN" altLang="en-US" sz="2200" dirty="0">
                <a:solidFill>
                  <a:schemeClr val="tx1">
                    <a:lumMod val="85000"/>
                    <a:lumOff val="15000"/>
                  </a:schemeClr>
                </a:solidFill>
                <a:cs typeface="+mn-ea"/>
                <a:sym typeface="Times New Roman" panose="02020603050405020304" pitchFamily="18" charset="0"/>
              </a:rPr>
              <a:t>；</a:t>
            </a: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solidFill>
                  <a:schemeClr val="tx1">
                    <a:lumMod val="85000"/>
                    <a:lumOff val="15000"/>
                  </a:schemeClr>
                </a:solidFill>
                <a:cs typeface="+mn-ea"/>
                <a:sym typeface="Times New Roman" panose="02020603050405020304" pitchFamily="18" charset="0"/>
              </a:rPr>
              <a:t>对</a:t>
            </a:r>
            <a:r>
              <a:rPr lang="zh-CN" altLang="en-US" sz="2200" dirty="0">
                <a:solidFill>
                  <a:schemeClr val="tx1">
                    <a:lumMod val="85000"/>
                    <a:lumOff val="15000"/>
                  </a:schemeClr>
                </a:solidFill>
                <a:cs typeface="+mn-ea"/>
                <a:sym typeface="Times New Roman" panose="02020603050405020304" pitchFamily="18" charset="0"/>
              </a:rPr>
              <a:t>数据集的适应能力强：</a:t>
            </a:r>
            <a:r>
              <a:rPr lang="zh-CN" altLang="en-US" sz="2200" b="1" dirty="0">
                <a:solidFill>
                  <a:srgbClr val="FF6600"/>
                </a:solidFill>
                <a:cs typeface="+mn-ea"/>
                <a:sym typeface="Times New Roman" panose="02020603050405020304" pitchFamily="18" charset="0"/>
              </a:rPr>
              <a:t>既能处理离散型数据，也能处理连续型数据，数据集无需规范化且能够有效地运行在大数据集</a:t>
            </a:r>
            <a:r>
              <a:rPr lang="zh-CN" altLang="en-US" sz="2200" b="1">
                <a:solidFill>
                  <a:srgbClr val="FF6600"/>
                </a:solidFill>
                <a:cs typeface="+mn-ea"/>
                <a:sym typeface="Times New Roman" panose="02020603050405020304" pitchFamily="18" charset="0"/>
              </a:rPr>
              <a:t>上</a:t>
            </a:r>
            <a:r>
              <a:rPr lang="zh-CN" altLang="en-US" sz="2200">
                <a:solidFill>
                  <a:schemeClr val="tx1">
                    <a:lumMod val="85000"/>
                    <a:lumOff val="15000"/>
                  </a:schemeClr>
                </a:solidFill>
                <a:cs typeface="+mn-ea"/>
                <a:sym typeface="Times New Roman" panose="02020603050405020304" pitchFamily="18" charset="0"/>
              </a:rPr>
              <a:t>；</a:t>
            </a:r>
            <a:endParaRPr lang="en-US" altLang="zh-CN" sz="22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solidFill>
                  <a:schemeClr val="tx1">
                    <a:lumMod val="85000"/>
                    <a:lumOff val="15000"/>
                  </a:schemeClr>
                </a:solidFill>
                <a:cs typeface="+mn-ea"/>
                <a:sym typeface="Times New Roman" panose="02020603050405020304" pitchFamily="18" charset="0"/>
              </a:rPr>
              <a:t>能够</a:t>
            </a:r>
            <a:r>
              <a:rPr lang="zh-CN" altLang="en-US" sz="2200" dirty="0">
                <a:solidFill>
                  <a:schemeClr val="tx1">
                    <a:lumMod val="85000"/>
                    <a:lumOff val="15000"/>
                  </a:schemeClr>
                </a:solidFill>
                <a:cs typeface="+mn-ea"/>
                <a:sym typeface="Times New Roman" panose="02020603050405020304" pitchFamily="18" charset="0"/>
              </a:rPr>
              <a:t>处理具有高维特征的输入样本，而且</a:t>
            </a:r>
            <a:r>
              <a:rPr lang="zh-CN" altLang="en-US" sz="2200" b="1" dirty="0">
                <a:solidFill>
                  <a:srgbClr val="FF6600"/>
                </a:solidFill>
                <a:cs typeface="+mn-ea"/>
                <a:sym typeface="Times New Roman" panose="02020603050405020304" pitchFamily="18" charset="0"/>
              </a:rPr>
              <a:t>不需要降</a:t>
            </a:r>
            <a:r>
              <a:rPr lang="zh-CN" altLang="en-US" sz="2200" b="1">
                <a:solidFill>
                  <a:srgbClr val="FF6600"/>
                </a:solidFill>
                <a:cs typeface="+mn-ea"/>
                <a:sym typeface="Times New Roman" panose="02020603050405020304" pitchFamily="18" charset="0"/>
              </a:rPr>
              <a:t>维</a:t>
            </a:r>
            <a:r>
              <a:rPr lang="zh-CN" altLang="en-US" sz="2200">
                <a:solidFill>
                  <a:schemeClr val="tx1">
                    <a:lumMod val="85000"/>
                    <a:lumOff val="15000"/>
                  </a:schemeClr>
                </a:solidFill>
                <a:cs typeface="+mn-ea"/>
                <a:sym typeface="Times New Roman" panose="02020603050405020304" pitchFamily="18" charset="0"/>
              </a:rPr>
              <a:t>；</a:t>
            </a:r>
            <a:endParaRPr lang="en-US" altLang="zh-CN" sz="22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solidFill>
                  <a:schemeClr val="tx1">
                    <a:lumMod val="85000"/>
                    <a:lumOff val="15000"/>
                  </a:schemeClr>
                </a:solidFill>
                <a:cs typeface="+mn-ea"/>
                <a:sym typeface="Times New Roman" panose="02020603050405020304" pitchFamily="18" charset="0"/>
              </a:rPr>
              <a:t>对于</a:t>
            </a:r>
            <a:r>
              <a:rPr lang="zh-CN" altLang="en-US" sz="2200" dirty="0">
                <a:solidFill>
                  <a:schemeClr val="tx1">
                    <a:lumMod val="85000"/>
                    <a:lumOff val="15000"/>
                  </a:schemeClr>
                </a:solidFill>
                <a:cs typeface="+mn-ea"/>
                <a:sym typeface="Times New Roman" panose="02020603050405020304" pitchFamily="18" charset="0"/>
              </a:rPr>
              <a:t>缺省值问题也能够获得很好得</a:t>
            </a:r>
            <a:r>
              <a:rPr lang="zh-CN" altLang="en-US" sz="2200">
                <a:solidFill>
                  <a:schemeClr val="tx1">
                    <a:lumMod val="85000"/>
                    <a:lumOff val="15000"/>
                  </a:schemeClr>
                </a:solidFill>
                <a:cs typeface="+mn-ea"/>
                <a:sym typeface="Times New Roman" panose="02020603050405020304" pitchFamily="18" charset="0"/>
              </a:rPr>
              <a:t>结果。</a:t>
            </a:r>
            <a:endParaRPr lang="en-US" altLang="zh-CN" sz="2200" dirty="0">
              <a:solidFill>
                <a:schemeClr val="tx1">
                  <a:lumMod val="85000"/>
                  <a:lumOff val="15000"/>
                </a:schemeClr>
              </a:solidFill>
              <a:cs typeface="+mn-ea"/>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2.1.7 Bagging</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：随机森林</a:t>
            </a:r>
          </a:p>
        </p:txBody>
      </p:sp>
    </p:spTree>
    <p:extLst>
      <p:ext uri="{BB962C8B-B14F-4D97-AF65-F5344CB8AC3E}">
        <p14:creationId xmlns:p14="http://schemas.microsoft.com/office/powerpoint/2010/main" val="3777141673"/>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随机森林优点</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不容易陷入过拟合</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容易陷入过拟合</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具有很好的抗噪声能力</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不需要降维</a:t>
            </a:r>
          </a:p>
        </p:txBody>
      </p:sp>
      <p:sp>
        <p:nvSpPr>
          <p:cNvPr id="11" name="矩形 10"/>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648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03035296"/>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8DFF-3507-4574-97BE-FC47F6E668CE}"/>
              </a:ext>
            </a:extLst>
          </p:cNvPr>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 </a:t>
            </a:r>
            <a:r>
              <a:rPr lang="zh-CN" altLang="en-US">
                <a:sym typeface="Times New Roman" panose="02020603050405020304" pitchFamily="18" charset="0"/>
              </a:rPr>
              <a:t>集成学习算法</a:t>
            </a:r>
          </a:p>
        </p:txBody>
      </p:sp>
      <p:grpSp>
        <p:nvGrpSpPr>
          <p:cNvPr id="3" name="组合 2">
            <a:extLst>
              <a:ext uri="{FF2B5EF4-FFF2-40B4-BE49-F238E27FC236}">
                <a16:creationId xmlns:a16="http://schemas.microsoft.com/office/drawing/2014/main" id="{77664866-C15A-4060-893C-1946981B22C3}"/>
              </a:ext>
            </a:extLst>
          </p:cNvPr>
          <p:cNvGrpSpPr/>
          <p:nvPr/>
        </p:nvGrpSpPr>
        <p:grpSpPr>
          <a:xfrm>
            <a:off x="1606526" y="1427784"/>
            <a:ext cx="2978620" cy="798557"/>
            <a:chOff x="156000" y="828004"/>
            <a:chExt cx="2978620" cy="798557"/>
          </a:xfrm>
        </p:grpSpPr>
        <p:grpSp>
          <p:nvGrpSpPr>
            <p:cNvPr id="4" name="组合 3">
              <a:extLst>
                <a:ext uri="{FF2B5EF4-FFF2-40B4-BE49-F238E27FC236}">
                  <a16:creationId xmlns:a16="http://schemas.microsoft.com/office/drawing/2014/main" id="{5D74F8EC-4FD1-4A82-B4EF-92E28450BBA7}"/>
                </a:ext>
              </a:extLst>
            </p:cNvPr>
            <p:cNvGrpSpPr/>
            <p:nvPr/>
          </p:nvGrpSpPr>
          <p:grpSpPr>
            <a:xfrm>
              <a:off x="156000" y="828004"/>
              <a:ext cx="2978620" cy="798557"/>
              <a:chOff x="156000" y="736062"/>
              <a:chExt cx="2978620" cy="798557"/>
            </a:xfrm>
          </p:grpSpPr>
          <p:sp>
            <p:nvSpPr>
              <p:cNvPr id="6" name="Freeform 12">
                <a:extLst>
                  <a:ext uri="{FF2B5EF4-FFF2-40B4-BE49-F238E27FC236}">
                    <a16:creationId xmlns:a16="http://schemas.microsoft.com/office/drawing/2014/main" id="{E76D7CC9-FD77-49DF-8F68-0DA40847F17C}"/>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Bagging</a:t>
                </a:r>
                <a:endParaRPr lang="en-US" sz="2800" b="1">
                  <a:solidFill>
                    <a:srgbClr val="0B4D8A"/>
                  </a:solidFill>
                </a:endParaRPr>
              </a:p>
            </p:txBody>
          </p:sp>
          <p:sp>
            <p:nvSpPr>
              <p:cNvPr id="7" name="Freeform 14">
                <a:extLst>
                  <a:ext uri="{FF2B5EF4-FFF2-40B4-BE49-F238E27FC236}">
                    <a16:creationId xmlns:a16="http://schemas.microsoft.com/office/drawing/2014/main" id="{CE12571E-BA8E-44FF-9C14-D7B5662088F0}"/>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5" name="任意多边形: 形状 4">
              <a:extLst>
                <a:ext uri="{FF2B5EF4-FFF2-40B4-BE49-F238E27FC236}">
                  <a16:creationId xmlns:a16="http://schemas.microsoft.com/office/drawing/2014/main" id="{58D63B6C-41BB-4D67-85E5-D2E8C7F5EA3B}"/>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1</a:t>
              </a:r>
            </a:p>
          </p:txBody>
        </p:sp>
      </p:grpSp>
      <p:grpSp>
        <p:nvGrpSpPr>
          <p:cNvPr id="8" name="组合 7">
            <a:extLst>
              <a:ext uri="{FF2B5EF4-FFF2-40B4-BE49-F238E27FC236}">
                <a16:creationId xmlns:a16="http://schemas.microsoft.com/office/drawing/2014/main" id="{5FE1DF5F-AB2A-4FA0-A7F2-B0ED8D030637}"/>
              </a:ext>
            </a:extLst>
          </p:cNvPr>
          <p:cNvGrpSpPr/>
          <p:nvPr/>
        </p:nvGrpSpPr>
        <p:grpSpPr>
          <a:xfrm>
            <a:off x="2915816" y="2780928"/>
            <a:ext cx="2978620" cy="798557"/>
            <a:chOff x="156000" y="828004"/>
            <a:chExt cx="2978620" cy="798557"/>
          </a:xfrm>
        </p:grpSpPr>
        <p:grpSp>
          <p:nvGrpSpPr>
            <p:cNvPr id="9" name="组合 8">
              <a:extLst>
                <a:ext uri="{FF2B5EF4-FFF2-40B4-BE49-F238E27FC236}">
                  <a16:creationId xmlns:a16="http://schemas.microsoft.com/office/drawing/2014/main" id="{8EF80B01-844F-4ECF-A9A1-515C17410FED}"/>
                </a:ext>
              </a:extLst>
            </p:cNvPr>
            <p:cNvGrpSpPr/>
            <p:nvPr/>
          </p:nvGrpSpPr>
          <p:grpSpPr>
            <a:xfrm>
              <a:off x="156000" y="828004"/>
              <a:ext cx="2978620" cy="798557"/>
              <a:chOff x="156000" y="736062"/>
              <a:chExt cx="2978620" cy="798557"/>
            </a:xfrm>
          </p:grpSpPr>
          <p:sp>
            <p:nvSpPr>
              <p:cNvPr id="11" name="Freeform 12">
                <a:extLst>
                  <a:ext uri="{FF2B5EF4-FFF2-40B4-BE49-F238E27FC236}">
                    <a16:creationId xmlns:a16="http://schemas.microsoft.com/office/drawing/2014/main" id="{9399F3FA-457A-4841-9D62-3298F6ACCC06}"/>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FF6600"/>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FF6600"/>
                    </a:solidFill>
                  </a:rPr>
                  <a:t>Boosting</a:t>
                </a:r>
              </a:p>
            </p:txBody>
          </p:sp>
          <p:sp>
            <p:nvSpPr>
              <p:cNvPr id="12" name="Freeform 14">
                <a:extLst>
                  <a:ext uri="{FF2B5EF4-FFF2-40B4-BE49-F238E27FC236}">
                    <a16:creationId xmlns:a16="http://schemas.microsoft.com/office/drawing/2014/main" id="{39D00BCA-7FCA-4DA4-8197-3298D30DD10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0" name="任意多边形: 形状 9">
              <a:extLst>
                <a:ext uri="{FF2B5EF4-FFF2-40B4-BE49-F238E27FC236}">
                  <a16:creationId xmlns:a16="http://schemas.microsoft.com/office/drawing/2014/main" id="{1E80CD0D-EC51-4A9B-A106-ED3F07FC00CE}"/>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FF6600"/>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2</a:t>
              </a:r>
            </a:p>
          </p:txBody>
        </p:sp>
      </p:grpSp>
      <p:grpSp>
        <p:nvGrpSpPr>
          <p:cNvPr id="13" name="组合 12">
            <a:extLst>
              <a:ext uri="{FF2B5EF4-FFF2-40B4-BE49-F238E27FC236}">
                <a16:creationId xmlns:a16="http://schemas.microsoft.com/office/drawing/2014/main" id="{AE5CD109-9F71-4A6E-ADD9-59E92743A37E}"/>
              </a:ext>
            </a:extLst>
          </p:cNvPr>
          <p:cNvGrpSpPr/>
          <p:nvPr/>
        </p:nvGrpSpPr>
        <p:grpSpPr>
          <a:xfrm>
            <a:off x="4225106" y="4149080"/>
            <a:ext cx="2978620" cy="798557"/>
            <a:chOff x="156000" y="828004"/>
            <a:chExt cx="2978620" cy="798557"/>
          </a:xfrm>
        </p:grpSpPr>
        <p:grpSp>
          <p:nvGrpSpPr>
            <p:cNvPr id="14" name="组合 13">
              <a:extLst>
                <a:ext uri="{FF2B5EF4-FFF2-40B4-BE49-F238E27FC236}">
                  <a16:creationId xmlns:a16="http://schemas.microsoft.com/office/drawing/2014/main" id="{BF1FF10F-8F96-489D-A55E-389F42BBD222}"/>
                </a:ext>
              </a:extLst>
            </p:cNvPr>
            <p:cNvGrpSpPr/>
            <p:nvPr/>
          </p:nvGrpSpPr>
          <p:grpSpPr>
            <a:xfrm>
              <a:off x="156000" y="828004"/>
              <a:ext cx="2978620" cy="798557"/>
              <a:chOff x="156000" y="736062"/>
              <a:chExt cx="2978620" cy="798557"/>
            </a:xfrm>
          </p:grpSpPr>
          <p:sp>
            <p:nvSpPr>
              <p:cNvPr id="16" name="Freeform 12">
                <a:extLst>
                  <a:ext uri="{FF2B5EF4-FFF2-40B4-BE49-F238E27FC236}">
                    <a16:creationId xmlns:a16="http://schemas.microsoft.com/office/drawing/2014/main" id="{EDE08DE6-1990-45DE-8471-1B1DC7A5656B}"/>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Stacking</a:t>
                </a:r>
              </a:p>
            </p:txBody>
          </p:sp>
          <p:sp>
            <p:nvSpPr>
              <p:cNvPr id="17" name="Freeform 14">
                <a:extLst>
                  <a:ext uri="{FF2B5EF4-FFF2-40B4-BE49-F238E27FC236}">
                    <a16:creationId xmlns:a16="http://schemas.microsoft.com/office/drawing/2014/main" id="{F589B89F-D65D-4C67-9352-817CBD46F5F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5" name="任意多边形: 形状 14">
              <a:extLst>
                <a:ext uri="{FF2B5EF4-FFF2-40B4-BE49-F238E27FC236}">
                  <a16:creationId xmlns:a16="http://schemas.microsoft.com/office/drawing/2014/main" id="{44F14D4E-BD1E-44E1-AFE1-C9B5EFD274D0}"/>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3</a:t>
              </a:r>
            </a:p>
          </p:txBody>
        </p:sp>
      </p:grpSp>
    </p:spTree>
    <p:extLst>
      <p:ext uri="{BB962C8B-B14F-4D97-AF65-F5344CB8AC3E}">
        <p14:creationId xmlns:p14="http://schemas.microsoft.com/office/powerpoint/2010/main" val="342457840"/>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img.my.csdn.net/uploads/201211/10/1352510362_29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1268760"/>
            <a:ext cx="6105525"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Boosting</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a:t>
            </a:r>
          </a:p>
        </p:txBody>
      </p:sp>
    </p:spTree>
    <p:extLst>
      <p:ext uri="{BB962C8B-B14F-4D97-AF65-F5344CB8AC3E}">
        <p14:creationId xmlns:p14="http://schemas.microsoft.com/office/powerpoint/2010/main" val="742026346"/>
      </p:ext>
    </p:ext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32150"/>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2771528"/>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提升方法是一个迭代</a:t>
            </a:r>
            <a:r>
              <a:rPr lang="zh-CN" altLang="en-US" sz="2400">
                <a:solidFill>
                  <a:schemeClr val="tx1">
                    <a:lumMod val="85000"/>
                    <a:lumOff val="15000"/>
                  </a:schemeClr>
                </a:solidFill>
                <a:cs typeface="+mn-ea"/>
                <a:sym typeface="Times New Roman" panose="02020603050405020304" pitchFamily="18" charset="0"/>
              </a:rPr>
              <a:t>的过程</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通过改变样本分布，</a:t>
            </a:r>
            <a:r>
              <a:rPr lang="zh-CN" altLang="en-US" sz="2200" b="1" dirty="0">
                <a:solidFill>
                  <a:srgbClr val="FF6600"/>
                </a:solidFill>
                <a:cs typeface="+mn-ea"/>
                <a:sym typeface="Times New Roman" panose="02020603050405020304" pitchFamily="18" charset="0"/>
              </a:rPr>
              <a:t>使得分类器聚集在那些很难分的样本上，对那些容易错分的数据加强学习，增加错分数据</a:t>
            </a:r>
            <a:r>
              <a:rPr lang="zh-CN" altLang="en-US" sz="2200" b="1">
                <a:solidFill>
                  <a:srgbClr val="FF6600"/>
                </a:solidFill>
                <a:cs typeface="+mn-ea"/>
                <a:sym typeface="Times New Roman" panose="02020603050405020304" pitchFamily="18" charset="0"/>
              </a:rPr>
              <a:t>的权重</a:t>
            </a:r>
            <a:endParaRPr lang="en-US" altLang="zh-CN" sz="2200" b="1" dirty="0">
              <a:solidFill>
                <a:srgbClr val="FF6600"/>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这样错分的数据再下一轮的迭代就有更大的作用（对错分数据进行惩罚）</a:t>
            </a:r>
          </a:p>
        </p:txBody>
      </p:sp>
      <p:sp>
        <p:nvSpPr>
          <p:cNvPr id="5" name="标题 1">
            <a:extLst>
              <a:ext uri="{FF2B5EF4-FFF2-40B4-BE49-F238E27FC236}">
                <a16:creationId xmlns:a16="http://schemas.microsoft.com/office/drawing/2014/main" id="{48C828A7-D6DC-4B67-9057-E526DD5A0BA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6" name="Picture 2" descr="http://img.my.csdn.net/uploads/201211/10/1352510362_2953.jpg">
            <a:extLst>
              <a:ext uri="{FF2B5EF4-FFF2-40B4-BE49-F238E27FC236}">
                <a16:creationId xmlns:a16="http://schemas.microsoft.com/office/drawing/2014/main" id="{E90E95D7-8763-4BB8-AB72-2F86CA8BF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670" y="3527528"/>
            <a:ext cx="4392660" cy="333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34325"/>
      </p:ext>
    </p:ext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bwMode="auto">
          <a:xfrm>
            <a:off x="29104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 name="Rectangle 5"/>
          <p:cNvSpPr/>
          <p:nvPr/>
        </p:nvSpPr>
        <p:spPr bwMode="auto">
          <a:xfrm>
            <a:off x="39772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5" name="Rectangle 6"/>
          <p:cNvSpPr/>
          <p:nvPr/>
        </p:nvSpPr>
        <p:spPr bwMode="auto">
          <a:xfrm>
            <a:off x="50440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6" name="Rectangle 7"/>
          <p:cNvSpPr/>
          <p:nvPr/>
        </p:nvSpPr>
        <p:spPr bwMode="auto">
          <a:xfrm>
            <a:off x="61108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7" name="Rectangle 8"/>
          <p:cNvSpPr/>
          <p:nvPr/>
        </p:nvSpPr>
        <p:spPr bwMode="auto">
          <a:xfrm>
            <a:off x="71776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8" name="TextBox 7"/>
          <p:cNvSpPr txBox="1"/>
          <p:nvPr/>
        </p:nvSpPr>
        <p:spPr>
          <a:xfrm>
            <a:off x="2986608" y="4196794"/>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E1</a:t>
            </a:r>
          </a:p>
        </p:txBody>
      </p:sp>
      <p:sp>
        <p:nvSpPr>
          <p:cNvPr id="9" name="TextBox 8"/>
          <p:cNvSpPr txBox="1"/>
          <p:nvPr/>
        </p:nvSpPr>
        <p:spPr>
          <a:xfrm>
            <a:off x="40534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E2</a:t>
            </a:r>
          </a:p>
        </p:txBody>
      </p:sp>
      <p:sp>
        <p:nvSpPr>
          <p:cNvPr id="10" name="TextBox 9"/>
          <p:cNvSpPr txBox="1"/>
          <p:nvPr/>
        </p:nvSpPr>
        <p:spPr>
          <a:xfrm>
            <a:off x="51202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E3</a:t>
            </a:r>
          </a:p>
        </p:txBody>
      </p:sp>
      <p:sp>
        <p:nvSpPr>
          <p:cNvPr id="11" name="TextBox 10"/>
          <p:cNvSpPr txBox="1"/>
          <p:nvPr/>
        </p:nvSpPr>
        <p:spPr>
          <a:xfrm>
            <a:off x="61870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E4</a:t>
            </a:r>
          </a:p>
        </p:txBody>
      </p:sp>
      <p:sp>
        <p:nvSpPr>
          <p:cNvPr id="12" name="TextBox 11"/>
          <p:cNvSpPr txBox="1"/>
          <p:nvPr/>
        </p:nvSpPr>
        <p:spPr>
          <a:xfrm>
            <a:off x="72538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E5</a:t>
            </a:r>
          </a:p>
        </p:txBody>
      </p:sp>
      <p:sp>
        <p:nvSpPr>
          <p:cNvPr id="13" name="TextBox 12"/>
          <p:cNvSpPr txBox="1"/>
          <p:nvPr/>
        </p:nvSpPr>
        <p:spPr>
          <a:xfrm>
            <a:off x="776808" y="4114800"/>
            <a:ext cx="1828800" cy="461665"/>
          </a:xfrm>
          <a:prstGeom prst="rect">
            <a:avLst/>
          </a:prstGeom>
          <a:noFill/>
        </p:spPr>
        <p:txBody>
          <a:bodyPr wrap="square" rtlCol="0">
            <a:spAutoFit/>
          </a:bodyPr>
          <a:lstStyle/>
          <a:p>
            <a:r>
              <a:rPr lang="en-US" sz="2400" b="0" dirty="0">
                <a:latin typeface="Times New Roman" panose="02020603050405020304" pitchFamily="18" charset="0"/>
                <a:ea typeface="微软雅黑" panose="020B0503020204020204" pitchFamily="34" charset="-122"/>
                <a:sym typeface="Times New Roman" panose="02020603050405020304" pitchFamily="18" charset="0"/>
              </a:rPr>
              <a:t>Examples:</a:t>
            </a:r>
          </a:p>
        </p:txBody>
      </p:sp>
      <p:sp>
        <p:nvSpPr>
          <p:cNvPr id="14" name="TextBox 13"/>
          <p:cNvSpPr txBox="1"/>
          <p:nvPr/>
        </p:nvSpPr>
        <p:spPr>
          <a:xfrm>
            <a:off x="776808" y="2819400"/>
            <a:ext cx="1752600" cy="461665"/>
          </a:xfrm>
          <a:prstGeom prst="rect">
            <a:avLst/>
          </a:prstGeom>
          <a:noFill/>
        </p:spPr>
        <p:txBody>
          <a:bodyPr wrap="square" rtlCol="0">
            <a:spAutoFit/>
          </a:bodyPr>
          <a:lstStyle/>
          <a:p>
            <a:r>
              <a:rPr lang="en-US" sz="2400" dirty="0">
                <a:latin typeface="Times New Roman" panose="02020603050405020304" pitchFamily="18" charset="0"/>
                <a:ea typeface="微软雅黑" panose="020B0503020204020204" pitchFamily="34" charset="-122"/>
                <a:sym typeface="Times New Roman" panose="02020603050405020304" pitchFamily="18" charset="0"/>
              </a:rPr>
              <a:t>Weights:</a:t>
            </a:r>
          </a:p>
        </p:txBody>
      </p:sp>
      <p:sp>
        <p:nvSpPr>
          <p:cNvPr id="15" name="TextBox 14"/>
          <p:cNvSpPr txBox="1"/>
          <p:nvPr/>
        </p:nvSpPr>
        <p:spPr>
          <a:xfrm>
            <a:off x="1028700" y="1676400"/>
            <a:ext cx="7086600" cy="461665"/>
          </a:xfrm>
          <a:prstGeom prst="rect">
            <a:avLst/>
          </a:prstGeom>
          <a:noFill/>
        </p:spPr>
        <p:txBody>
          <a:bodyPr wrap="square" rtlCol="0">
            <a:spAutoFit/>
          </a:bodyPr>
          <a:lstStyle/>
          <a:p>
            <a:pPr algn="ctr"/>
            <a:r>
              <a:rPr lang="en-US" sz="2400" b="0" dirty="0">
                <a:latin typeface="Times New Roman" panose="02020603050405020304" pitchFamily="18" charset="0"/>
                <a:ea typeface="微软雅黑" panose="020B0503020204020204" pitchFamily="34" charset="-122"/>
                <a:sym typeface="Times New Roman" panose="02020603050405020304" pitchFamily="18" charset="0"/>
              </a:rPr>
              <a:t>Start with equal weighted examples</a:t>
            </a:r>
          </a:p>
        </p:txBody>
      </p:sp>
      <p:sp>
        <p:nvSpPr>
          <p:cNvPr id="16" name="TextBox 15"/>
          <p:cNvSpPr txBox="1"/>
          <p:nvPr/>
        </p:nvSpPr>
        <p:spPr>
          <a:xfrm>
            <a:off x="2690579" y="5404116"/>
            <a:ext cx="3111749" cy="461665"/>
          </a:xfrm>
          <a:prstGeom prst="rect">
            <a:avLst/>
          </a:prstGeom>
          <a:noFill/>
        </p:spPr>
        <p:txBody>
          <a:bodyPr wrap="none" rtlCol="0">
            <a:spAutoFit/>
          </a:bodyPr>
          <a:lstStyle/>
          <a:p>
            <a:r>
              <a:rPr lang="en-US" sz="24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Learn a weak classifier:</a:t>
            </a:r>
          </a:p>
        </p:txBody>
      </p:sp>
      <p:grpSp>
        <p:nvGrpSpPr>
          <p:cNvPr id="17" name="Group 18"/>
          <p:cNvGrpSpPr/>
          <p:nvPr/>
        </p:nvGrpSpPr>
        <p:grpSpPr>
          <a:xfrm>
            <a:off x="6417682" y="4976713"/>
            <a:ext cx="2007642" cy="1667332"/>
            <a:chOff x="5359400" y="4934857"/>
            <a:chExt cx="1651549" cy="1371600"/>
          </a:xfrm>
        </p:grpSpPr>
        <p:pic>
          <p:nvPicPr>
            <p:cNvPr id="18" name="Picture 17"/>
            <p:cNvPicPr>
              <a:picLocks noChangeAspect="1"/>
            </p:cNvPicPr>
            <p:nvPr/>
          </p:nvPicPr>
          <p:blipFill rotWithShape="1">
            <a:blip r:embed="rId2"/>
            <a:srcRect l="5744"/>
            <a:stretch/>
          </p:blipFill>
          <p:spPr>
            <a:xfrm>
              <a:off x="5359400" y="4934857"/>
              <a:ext cx="1502723" cy="1371600"/>
            </a:xfrm>
            <a:prstGeom prst="rect">
              <a:avLst/>
            </a:prstGeom>
          </p:spPr>
        </p:pic>
        <p:sp>
          <p:nvSpPr>
            <p:cNvPr id="19" name="TextBox 18"/>
            <p:cNvSpPr txBox="1"/>
            <p:nvPr/>
          </p:nvSpPr>
          <p:spPr>
            <a:xfrm>
              <a:off x="6047224" y="5056439"/>
              <a:ext cx="963725" cy="400110"/>
            </a:xfrm>
            <a:prstGeom prst="rect">
              <a:avLst/>
            </a:prstGeom>
            <a:noFill/>
          </p:spPr>
          <p:txBody>
            <a:bodyPr wrap="none" rtlCol="0">
              <a:spAutoFit/>
            </a:bodyPr>
            <a:lstStyle/>
            <a:p>
              <a:r>
                <a:rPr lang="en-US" sz="2000" b="1" dirty="0">
                  <a:latin typeface="Times New Roman" panose="02020603050405020304" pitchFamily="18" charset="0"/>
                  <a:ea typeface="微软雅黑" panose="020B0503020204020204" pitchFamily="34" charset="-122"/>
                  <a:sym typeface="Times New Roman" panose="02020603050405020304" pitchFamily="18" charset="0"/>
                </a:rPr>
                <a:t>weak 1</a:t>
              </a:r>
            </a:p>
          </p:txBody>
        </p:sp>
      </p:grpSp>
      <p:sp>
        <p:nvSpPr>
          <p:cNvPr id="20" name="标题 19"/>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334256124"/>
      </p:ext>
    </p:extLst>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bwMode="auto">
          <a:xfrm>
            <a:off x="29104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 name="Rectangle 5"/>
          <p:cNvSpPr/>
          <p:nvPr/>
        </p:nvSpPr>
        <p:spPr bwMode="auto">
          <a:xfrm>
            <a:off x="39772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5" name="Rectangle 6"/>
          <p:cNvSpPr/>
          <p:nvPr/>
        </p:nvSpPr>
        <p:spPr bwMode="auto">
          <a:xfrm>
            <a:off x="50440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6" name="Rectangle 7"/>
          <p:cNvSpPr/>
          <p:nvPr/>
        </p:nvSpPr>
        <p:spPr bwMode="auto">
          <a:xfrm>
            <a:off x="61108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7" name="Rectangle 8"/>
          <p:cNvSpPr/>
          <p:nvPr/>
        </p:nvSpPr>
        <p:spPr bwMode="auto">
          <a:xfrm>
            <a:off x="7177608" y="2590800"/>
            <a:ext cx="533400" cy="106680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8" name="TextBox 7"/>
          <p:cNvSpPr txBox="1"/>
          <p:nvPr/>
        </p:nvSpPr>
        <p:spPr>
          <a:xfrm>
            <a:off x="2986608" y="4196794"/>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E1</a:t>
            </a:r>
          </a:p>
        </p:txBody>
      </p:sp>
      <p:sp>
        <p:nvSpPr>
          <p:cNvPr id="9" name="TextBox 8"/>
          <p:cNvSpPr txBox="1"/>
          <p:nvPr/>
        </p:nvSpPr>
        <p:spPr>
          <a:xfrm>
            <a:off x="40534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E2</a:t>
            </a:r>
          </a:p>
        </p:txBody>
      </p:sp>
      <p:sp>
        <p:nvSpPr>
          <p:cNvPr id="10" name="TextBox 9"/>
          <p:cNvSpPr txBox="1"/>
          <p:nvPr/>
        </p:nvSpPr>
        <p:spPr>
          <a:xfrm>
            <a:off x="51202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E3</a:t>
            </a:r>
          </a:p>
        </p:txBody>
      </p:sp>
      <p:sp>
        <p:nvSpPr>
          <p:cNvPr id="11" name="TextBox 10"/>
          <p:cNvSpPr txBox="1"/>
          <p:nvPr/>
        </p:nvSpPr>
        <p:spPr>
          <a:xfrm>
            <a:off x="61870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E4</a:t>
            </a:r>
          </a:p>
        </p:txBody>
      </p:sp>
      <p:sp>
        <p:nvSpPr>
          <p:cNvPr id="12" name="TextBox 11"/>
          <p:cNvSpPr txBox="1"/>
          <p:nvPr/>
        </p:nvSpPr>
        <p:spPr>
          <a:xfrm>
            <a:off x="72538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E5</a:t>
            </a:r>
          </a:p>
        </p:txBody>
      </p:sp>
      <p:sp>
        <p:nvSpPr>
          <p:cNvPr id="13" name="TextBox 12"/>
          <p:cNvSpPr txBox="1"/>
          <p:nvPr/>
        </p:nvSpPr>
        <p:spPr>
          <a:xfrm>
            <a:off x="776808" y="4114800"/>
            <a:ext cx="1828800" cy="461665"/>
          </a:xfrm>
          <a:prstGeom prst="rect">
            <a:avLst/>
          </a:prstGeom>
          <a:noFill/>
        </p:spPr>
        <p:txBody>
          <a:bodyPr wrap="square" rtlCol="0">
            <a:spAutoFit/>
          </a:bodyPr>
          <a:lstStyle/>
          <a:p>
            <a:r>
              <a:rPr lang="en-US" sz="2400" b="0" dirty="0">
                <a:latin typeface="Times New Roman" panose="02020603050405020304" pitchFamily="18" charset="0"/>
                <a:ea typeface="微软雅黑" panose="020B0503020204020204" pitchFamily="34" charset="-122"/>
                <a:sym typeface="Times New Roman" panose="02020603050405020304" pitchFamily="18" charset="0"/>
              </a:rPr>
              <a:t>Examples:</a:t>
            </a:r>
          </a:p>
        </p:txBody>
      </p:sp>
      <p:sp>
        <p:nvSpPr>
          <p:cNvPr id="14" name="TextBox 13"/>
          <p:cNvSpPr txBox="1"/>
          <p:nvPr/>
        </p:nvSpPr>
        <p:spPr>
          <a:xfrm>
            <a:off x="776808" y="2819400"/>
            <a:ext cx="1752600" cy="461665"/>
          </a:xfrm>
          <a:prstGeom prst="rect">
            <a:avLst/>
          </a:prstGeom>
          <a:noFill/>
        </p:spPr>
        <p:txBody>
          <a:bodyPr wrap="square" rtlCol="0">
            <a:spAutoFit/>
          </a:bodyPr>
          <a:lstStyle/>
          <a:p>
            <a:r>
              <a:rPr lang="en-US" sz="2400" dirty="0">
                <a:latin typeface="Times New Roman" panose="02020603050405020304" pitchFamily="18" charset="0"/>
                <a:ea typeface="微软雅黑" panose="020B0503020204020204" pitchFamily="34" charset="-122"/>
                <a:sym typeface="Times New Roman" panose="02020603050405020304" pitchFamily="18" charset="0"/>
              </a:rPr>
              <a:t>Weights:</a:t>
            </a:r>
          </a:p>
        </p:txBody>
      </p:sp>
      <p:grpSp>
        <p:nvGrpSpPr>
          <p:cNvPr id="17" name="Group 18"/>
          <p:cNvGrpSpPr/>
          <p:nvPr/>
        </p:nvGrpSpPr>
        <p:grpSpPr>
          <a:xfrm>
            <a:off x="6417682" y="4976713"/>
            <a:ext cx="2007642" cy="1667332"/>
            <a:chOff x="5359400" y="4934857"/>
            <a:chExt cx="1651549" cy="1371600"/>
          </a:xfrm>
        </p:grpSpPr>
        <p:pic>
          <p:nvPicPr>
            <p:cNvPr id="18" name="Picture 17"/>
            <p:cNvPicPr>
              <a:picLocks noChangeAspect="1"/>
            </p:cNvPicPr>
            <p:nvPr/>
          </p:nvPicPr>
          <p:blipFill rotWithShape="1">
            <a:blip r:embed="rId2"/>
            <a:srcRect l="5744"/>
            <a:stretch/>
          </p:blipFill>
          <p:spPr>
            <a:xfrm>
              <a:off x="5359400" y="4934857"/>
              <a:ext cx="1502723" cy="1371600"/>
            </a:xfrm>
            <a:prstGeom prst="rect">
              <a:avLst/>
            </a:prstGeom>
          </p:spPr>
        </p:pic>
        <p:sp>
          <p:nvSpPr>
            <p:cNvPr id="19" name="TextBox 18"/>
            <p:cNvSpPr txBox="1"/>
            <p:nvPr/>
          </p:nvSpPr>
          <p:spPr>
            <a:xfrm>
              <a:off x="6047224" y="5056439"/>
              <a:ext cx="963725" cy="400110"/>
            </a:xfrm>
            <a:prstGeom prst="rect">
              <a:avLst/>
            </a:prstGeom>
            <a:noFill/>
          </p:spPr>
          <p:txBody>
            <a:bodyPr wrap="none" rtlCol="0">
              <a:spAutoFit/>
            </a:bodyPr>
            <a:lstStyle/>
            <a:p>
              <a:r>
                <a:rPr lang="en-US" sz="2000" b="1" dirty="0">
                  <a:latin typeface="Times New Roman" panose="02020603050405020304" pitchFamily="18" charset="0"/>
                  <a:ea typeface="微软雅黑" panose="020B0503020204020204" pitchFamily="34" charset="-122"/>
                  <a:sym typeface="Times New Roman" panose="02020603050405020304" pitchFamily="18" charset="0"/>
                </a:rPr>
                <a:t>weak 1</a:t>
              </a:r>
            </a:p>
          </p:txBody>
        </p:sp>
      </p:grpSp>
      <p:sp>
        <p:nvSpPr>
          <p:cNvPr id="20" name="标题 19"/>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Rectangle 19">
            <a:extLst>
              <a:ext uri="{FF2B5EF4-FFF2-40B4-BE49-F238E27FC236}">
                <a16:creationId xmlns:a16="http://schemas.microsoft.com/office/drawing/2014/main" id="{2E750CC8-2C53-4FED-8471-E363CD0D9E1F}"/>
              </a:ext>
            </a:extLst>
          </p:cNvPr>
          <p:cNvSpPr/>
          <p:nvPr/>
        </p:nvSpPr>
        <p:spPr bwMode="auto">
          <a:xfrm>
            <a:off x="2674665" y="2209800"/>
            <a:ext cx="3124200" cy="2438400"/>
          </a:xfrm>
          <a:prstGeom prst="rect">
            <a:avLst/>
          </a:prstGeom>
          <a:solidFill>
            <a:srgbClr val="13548C">
              <a:alpha val="27000"/>
            </a:srgbClr>
          </a:solidFill>
          <a:ln w="9525" cap="flat" cmpd="sng" algn="ctr">
            <a:solidFill>
              <a:srgbClr val="1354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22" name="Rectangle 20">
            <a:extLst>
              <a:ext uri="{FF2B5EF4-FFF2-40B4-BE49-F238E27FC236}">
                <a16:creationId xmlns:a16="http://schemas.microsoft.com/office/drawing/2014/main" id="{3BDF287C-D223-418F-889E-1CAB353BCC32}"/>
              </a:ext>
            </a:extLst>
          </p:cNvPr>
          <p:cNvSpPr/>
          <p:nvPr/>
        </p:nvSpPr>
        <p:spPr bwMode="auto">
          <a:xfrm>
            <a:off x="5855258" y="2209800"/>
            <a:ext cx="2122697" cy="2438400"/>
          </a:xfrm>
          <a:prstGeom prst="rect">
            <a:avLst/>
          </a:prstGeom>
          <a:solidFill>
            <a:srgbClr val="FF6600">
              <a:alpha val="27000"/>
            </a:srgbClr>
          </a:solidFill>
          <a:ln w="952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23" name="TextBox 19">
            <a:extLst>
              <a:ext uri="{FF2B5EF4-FFF2-40B4-BE49-F238E27FC236}">
                <a16:creationId xmlns:a16="http://schemas.microsoft.com/office/drawing/2014/main" id="{8BE8CA19-7A30-4FB8-B8B3-3B4374561117}"/>
              </a:ext>
            </a:extLst>
          </p:cNvPr>
          <p:cNvSpPr txBox="1"/>
          <p:nvPr/>
        </p:nvSpPr>
        <p:spPr>
          <a:xfrm>
            <a:off x="1062844" y="5225358"/>
            <a:ext cx="5306714" cy="1134862"/>
          </a:xfrm>
          <a:prstGeom prst="rect">
            <a:avLst/>
          </a:prstGeom>
          <a:noFill/>
        </p:spPr>
        <p:txBody>
          <a:bodyPr wrap="square" rtlCol="0">
            <a:spAutoFit/>
          </a:bodyPr>
          <a:lstStyle/>
          <a:p>
            <a:pPr>
              <a:lnSpc>
                <a:spcPct val="150000"/>
              </a:lnSpc>
            </a:pPr>
            <a:r>
              <a:rPr lang="en-US" sz="2400" dirty="0">
                <a:latin typeface="Times New Roman" panose="02020603050405020304" pitchFamily="18" charset="0"/>
                <a:ea typeface="微软雅黑" panose="020B0503020204020204" pitchFamily="34" charset="-122"/>
                <a:sym typeface="Times New Roman" panose="02020603050405020304" pitchFamily="18" charset="0"/>
              </a:rPr>
              <a:t>We want to </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提升被错误分类样本权重，学习新的</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弱分类器</a:t>
            </a:r>
            <a:endPar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TextBox 20">
            <a:extLst>
              <a:ext uri="{FF2B5EF4-FFF2-40B4-BE49-F238E27FC236}">
                <a16:creationId xmlns:a16="http://schemas.microsoft.com/office/drawing/2014/main" id="{2E46343C-9A5F-47FF-9430-96ECA15E6087}"/>
              </a:ext>
            </a:extLst>
          </p:cNvPr>
          <p:cNvSpPr txBox="1"/>
          <p:nvPr/>
        </p:nvSpPr>
        <p:spPr>
          <a:xfrm>
            <a:off x="3362684" y="1652064"/>
            <a:ext cx="1923925" cy="400110"/>
          </a:xfrm>
          <a:prstGeom prst="rect">
            <a:avLst/>
          </a:prstGeom>
          <a:noFill/>
        </p:spPr>
        <p:txBody>
          <a:bodyPr wrap="none" rtlCol="0">
            <a:spAutoFit/>
          </a:bodyPr>
          <a:lstStyle/>
          <a:p>
            <a:r>
              <a:rPr lang="en-US" sz="20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classified correct</a:t>
            </a:r>
          </a:p>
        </p:txBody>
      </p:sp>
      <p:sp>
        <p:nvSpPr>
          <p:cNvPr id="25" name="TextBox 21">
            <a:extLst>
              <a:ext uri="{FF2B5EF4-FFF2-40B4-BE49-F238E27FC236}">
                <a16:creationId xmlns:a16="http://schemas.microsoft.com/office/drawing/2014/main" id="{03C36DB3-84BC-442D-810F-7FF1792E4B0A}"/>
              </a:ext>
            </a:extLst>
          </p:cNvPr>
          <p:cNvSpPr txBox="1"/>
          <p:nvPr/>
        </p:nvSpPr>
        <p:spPr>
          <a:xfrm>
            <a:off x="5855258" y="1655781"/>
            <a:ext cx="2122697" cy="400110"/>
          </a:xfrm>
          <a:prstGeom prst="rect">
            <a:avLst/>
          </a:prstGeom>
          <a:noFill/>
        </p:spPr>
        <p:txBody>
          <a:bodyPr wrap="none" rtlCol="0">
            <a:spAutoFit/>
          </a:bodyPr>
          <a:lstStyle/>
          <a:p>
            <a:r>
              <a:rPr 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classified incorrect</a:t>
            </a:r>
          </a:p>
        </p:txBody>
      </p:sp>
    </p:spTree>
    <p:extLst>
      <p:ext uri="{BB962C8B-B14F-4D97-AF65-F5344CB8AC3E}">
        <p14:creationId xmlns:p14="http://schemas.microsoft.com/office/powerpoint/2010/main" val="2520971255"/>
      </p:ext>
    </p:extLst>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bwMode="auto">
          <a:xfrm>
            <a:off x="29104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 name="Rectangle 5"/>
          <p:cNvSpPr/>
          <p:nvPr/>
        </p:nvSpPr>
        <p:spPr bwMode="auto">
          <a:xfrm>
            <a:off x="39772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5" name="Rectangle 6"/>
          <p:cNvSpPr/>
          <p:nvPr/>
        </p:nvSpPr>
        <p:spPr bwMode="auto">
          <a:xfrm>
            <a:off x="50440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6" name="Rectangle 7"/>
          <p:cNvSpPr/>
          <p:nvPr/>
        </p:nvSpPr>
        <p:spPr bwMode="auto">
          <a:xfrm>
            <a:off x="6110808" y="2132856"/>
            <a:ext cx="533400" cy="1524744"/>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7" name="Rectangle 8"/>
          <p:cNvSpPr/>
          <p:nvPr/>
        </p:nvSpPr>
        <p:spPr bwMode="auto">
          <a:xfrm>
            <a:off x="7177608" y="2132856"/>
            <a:ext cx="533400" cy="1524744"/>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8" name="TextBox 7"/>
          <p:cNvSpPr txBox="1"/>
          <p:nvPr/>
        </p:nvSpPr>
        <p:spPr>
          <a:xfrm>
            <a:off x="2986608" y="4196794"/>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E1</a:t>
            </a:r>
          </a:p>
        </p:txBody>
      </p:sp>
      <p:sp>
        <p:nvSpPr>
          <p:cNvPr id="9" name="TextBox 8"/>
          <p:cNvSpPr txBox="1"/>
          <p:nvPr/>
        </p:nvSpPr>
        <p:spPr>
          <a:xfrm>
            <a:off x="40534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E2</a:t>
            </a:r>
          </a:p>
        </p:txBody>
      </p:sp>
      <p:sp>
        <p:nvSpPr>
          <p:cNvPr id="10" name="TextBox 9"/>
          <p:cNvSpPr txBox="1"/>
          <p:nvPr/>
        </p:nvSpPr>
        <p:spPr>
          <a:xfrm>
            <a:off x="51202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E3</a:t>
            </a:r>
          </a:p>
        </p:txBody>
      </p:sp>
      <p:sp>
        <p:nvSpPr>
          <p:cNvPr id="11" name="TextBox 10"/>
          <p:cNvSpPr txBox="1"/>
          <p:nvPr/>
        </p:nvSpPr>
        <p:spPr>
          <a:xfrm>
            <a:off x="61870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E4</a:t>
            </a:r>
          </a:p>
        </p:txBody>
      </p:sp>
      <p:sp>
        <p:nvSpPr>
          <p:cNvPr id="12" name="TextBox 11"/>
          <p:cNvSpPr txBox="1"/>
          <p:nvPr/>
        </p:nvSpPr>
        <p:spPr>
          <a:xfrm>
            <a:off x="72538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E5</a:t>
            </a:r>
          </a:p>
        </p:txBody>
      </p:sp>
      <p:sp>
        <p:nvSpPr>
          <p:cNvPr id="13" name="TextBox 12"/>
          <p:cNvSpPr txBox="1"/>
          <p:nvPr/>
        </p:nvSpPr>
        <p:spPr>
          <a:xfrm>
            <a:off x="776808" y="4114800"/>
            <a:ext cx="1828800" cy="461665"/>
          </a:xfrm>
          <a:prstGeom prst="rect">
            <a:avLst/>
          </a:prstGeom>
          <a:noFill/>
        </p:spPr>
        <p:txBody>
          <a:bodyPr wrap="square" rtlCol="0">
            <a:spAutoFit/>
          </a:bodyPr>
          <a:lstStyle/>
          <a:p>
            <a:r>
              <a:rPr lang="en-US" sz="2400" b="0" dirty="0">
                <a:latin typeface="Times New Roman" panose="02020603050405020304" pitchFamily="18" charset="0"/>
                <a:ea typeface="微软雅黑" panose="020B0503020204020204" pitchFamily="34" charset="-122"/>
                <a:sym typeface="Times New Roman" panose="02020603050405020304" pitchFamily="18" charset="0"/>
              </a:rPr>
              <a:t>Examples:</a:t>
            </a:r>
          </a:p>
        </p:txBody>
      </p:sp>
      <p:sp>
        <p:nvSpPr>
          <p:cNvPr id="14" name="TextBox 13"/>
          <p:cNvSpPr txBox="1"/>
          <p:nvPr/>
        </p:nvSpPr>
        <p:spPr>
          <a:xfrm>
            <a:off x="776808" y="2819400"/>
            <a:ext cx="1752600" cy="461665"/>
          </a:xfrm>
          <a:prstGeom prst="rect">
            <a:avLst/>
          </a:prstGeom>
          <a:noFill/>
        </p:spPr>
        <p:txBody>
          <a:bodyPr wrap="square" rtlCol="0">
            <a:spAutoFit/>
          </a:bodyPr>
          <a:lstStyle/>
          <a:p>
            <a:r>
              <a:rPr lang="en-US" sz="2400" dirty="0">
                <a:latin typeface="Times New Roman" panose="02020603050405020304" pitchFamily="18" charset="0"/>
                <a:ea typeface="微软雅黑" panose="020B0503020204020204" pitchFamily="34" charset="-122"/>
                <a:sym typeface="Times New Roman" panose="02020603050405020304" pitchFamily="18" charset="0"/>
              </a:rPr>
              <a:t>Weights:</a:t>
            </a:r>
          </a:p>
        </p:txBody>
      </p:sp>
      <p:grpSp>
        <p:nvGrpSpPr>
          <p:cNvPr id="17" name="Group 18"/>
          <p:cNvGrpSpPr/>
          <p:nvPr/>
        </p:nvGrpSpPr>
        <p:grpSpPr>
          <a:xfrm>
            <a:off x="6417682" y="4976713"/>
            <a:ext cx="2007642" cy="1667332"/>
            <a:chOff x="5359400" y="4934857"/>
            <a:chExt cx="1651549" cy="1371600"/>
          </a:xfrm>
        </p:grpSpPr>
        <p:pic>
          <p:nvPicPr>
            <p:cNvPr id="18" name="Picture 17"/>
            <p:cNvPicPr>
              <a:picLocks noChangeAspect="1"/>
            </p:cNvPicPr>
            <p:nvPr/>
          </p:nvPicPr>
          <p:blipFill rotWithShape="1">
            <a:blip r:embed="rId2"/>
            <a:srcRect l="5744"/>
            <a:stretch/>
          </p:blipFill>
          <p:spPr>
            <a:xfrm>
              <a:off x="5359400" y="4934857"/>
              <a:ext cx="1502723" cy="1371600"/>
            </a:xfrm>
            <a:prstGeom prst="rect">
              <a:avLst/>
            </a:prstGeom>
          </p:spPr>
        </p:pic>
        <p:sp>
          <p:nvSpPr>
            <p:cNvPr id="19" name="TextBox 18"/>
            <p:cNvSpPr txBox="1"/>
            <p:nvPr/>
          </p:nvSpPr>
          <p:spPr>
            <a:xfrm>
              <a:off x="6047224" y="5056439"/>
              <a:ext cx="963725" cy="400110"/>
            </a:xfrm>
            <a:prstGeom prst="rect">
              <a:avLst/>
            </a:prstGeom>
            <a:noFill/>
          </p:spPr>
          <p:txBody>
            <a:bodyPr wrap="none" rtlCol="0">
              <a:spAutoFit/>
            </a:bodyPr>
            <a:lstStyle/>
            <a:p>
              <a:r>
                <a:rPr lang="en-US" sz="2000" b="1" dirty="0">
                  <a:latin typeface="Times New Roman" panose="02020603050405020304" pitchFamily="18" charset="0"/>
                  <a:ea typeface="微软雅黑" panose="020B0503020204020204" pitchFamily="34" charset="-122"/>
                  <a:sym typeface="Times New Roman" panose="02020603050405020304" pitchFamily="18" charset="0"/>
                </a:rPr>
                <a:t>weak 1</a:t>
              </a:r>
            </a:p>
          </p:txBody>
        </p:sp>
      </p:grpSp>
      <p:sp>
        <p:nvSpPr>
          <p:cNvPr id="20" name="标题 19"/>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 name="TextBox 15">
            <a:extLst>
              <a:ext uri="{FF2B5EF4-FFF2-40B4-BE49-F238E27FC236}">
                <a16:creationId xmlns:a16="http://schemas.microsoft.com/office/drawing/2014/main" id="{78A1BD41-197A-45EC-9BBA-DEFB3FB9B8D9}"/>
              </a:ext>
            </a:extLst>
          </p:cNvPr>
          <p:cNvSpPr txBox="1"/>
          <p:nvPr/>
        </p:nvSpPr>
        <p:spPr>
          <a:xfrm>
            <a:off x="2690579" y="5404116"/>
            <a:ext cx="3111749" cy="461665"/>
          </a:xfrm>
          <a:prstGeom prst="rect">
            <a:avLst/>
          </a:prstGeom>
          <a:noFill/>
        </p:spPr>
        <p:txBody>
          <a:bodyPr wrap="none" rtlCol="0">
            <a:spAutoFit/>
          </a:bodyPr>
          <a:lstStyle/>
          <a:p>
            <a:r>
              <a:rPr lang="en-US" sz="24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Learn a weak classifier:</a:t>
            </a:r>
          </a:p>
        </p:txBody>
      </p:sp>
    </p:spTree>
    <p:extLst>
      <p:ext uri="{BB962C8B-B14F-4D97-AF65-F5344CB8AC3E}">
        <p14:creationId xmlns:p14="http://schemas.microsoft.com/office/powerpoint/2010/main" val="110495300"/>
      </p:ext>
    </p:extLst>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9">
            <a:extLst>
              <a:ext uri="{FF2B5EF4-FFF2-40B4-BE49-F238E27FC236}">
                <a16:creationId xmlns:a16="http://schemas.microsoft.com/office/drawing/2014/main" id="{5FB5F6B5-65D6-4A92-AEB7-9C742E3E39E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 name="TextBox 7">
            <a:extLst>
              <a:ext uri="{FF2B5EF4-FFF2-40B4-BE49-F238E27FC236}">
                <a16:creationId xmlns:a16="http://schemas.microsoft.com/office/drawing/2014/main" id="{91FF7CCB-2D43-4C44-BF1D-7DD154C4B9D3}"/>
              </a:ext>
            </a:extLst>
          </p:cNvPr>
          <p:cNvSpPr txBox="1"/>
          <p:nvPr/>
        </p:nvSpPr>
        <p:spPr>
          <a:xfrm>
            <a:off x="2986608" y="4196794"/>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E1</a:t>
            </a:r>
          </a:p>
        </p:txBody>
      </p:sp>
      <p:sp>
        <p:nvSpPr>
          <p:cNvPr id="28" name="TextBox 8">
            <a:extLst>
              <a:ext uri="{FF2B5EF4-FFF2-40B4-BE49-F238E27FC236}">
                <a16:creationId xmlns:a16="http://schemas.microsoft.com/office/drawing/2014/main" id="{07937919-D732-44D5-9F67-B27BD5AE18E1}"/>
              </a:ext>
            </a:extLst>
          </p:cNvPr>
          <p:cNvSpPr txBox="1"/>
          <p:nvPr/>
        </p:nvSpPr>
        <p:spPr>
          <a:xfrm>
            <a:off x="40534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E2</a:t>
            </a:r>
          </a:p>
        </p:txBody>
      </p:sp>
      <p:sp>
        <p:nvSpPr>
          <p:cNvPr id="29" name="TextBox 9">
            <a:extLst>
              <a:ext uri="{FF2B5EF4-FFF2-40B4-BE49-F238E27FC236}">
                <a16:creationId xmlns:a16="http://schemas.microsoft.com/office/drawing/2014/main" id="{8DD0C078-7A63-4FFC-9FF1-7EF495B78076}"/>
              </a:ext>
            </a:extLst>
          </p:cNvPr>
          <p:cNvSpPr txBox="1"/>
          <p:nvPr/>
        </p:nvSpPr>
        <p:spPr>
          <a:xfrm>
            <a:off x="51202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E3</a:t>
            </a:r>
          </a:p>
        </p:txBody>
      </p:sp>
      <p:sp>
        <p:nvSpPr>
          <p:cNvPr id="30" name="TextBox 10">
            <a:extLst>
              <a:ext uri="{FF2B5EF4-FFF2-40B4-BE49-F238E27FC236}">
                <a16:creationId xmlns:a16="http://schemas.microsoft.com/office/drawing/2014/main" id="{F84DFBAA-2E9E-43D0-A884-4EC16A5CF9BF}"/>
              </a:ext>
            </a:extLst>
          </p:cNvPr>
          <p:cNvSpPr txBox="1"/>
          <p:nvPr/>
        </p:nvSpPr>
        <p:spPr>
          <a:xfrm>
            <a:off x="61870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E4</a:t>
            </a:r>
          </a:p>
        </p:txBody>
      </p:sp>
      <p:sp>
        <p:nvSpPr>
          <p:cNvPr id="31" name="TextBox 11">
            <a:extLst>
              <a:ext uri="{FF2B5EF4-FFF2-40B4-BE49-F238E27FC236}">
                <a16:creationId xmlns:a16="http://schemas.microsoft.com/office/drawing/2014/main" id="{A29E663B-62D2-4A84-A148-4CBE8986818A}"/>
              </a:ext>
            </a:extLst>
          </p:cNvPr>
          <p:cNvSpPr txBox="1"/>
          <p:nvPr/>
        </p:nvSpPr>
        <p:spPr>
          <a:xfrm>
            <a:off x="72538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E5</a:t>
            </a:r>
          </a:p>
        </p:txBody>
      </p:sp>
      <p:sp>
        <p:nvSpPr>
          <p:cNvPr id="32" name="TextBox 12">
            <a:extLst>
              <a:ext uri="{FF2B5EF4-FFF2-40B4-BE49-F238E27FC236}">
                <a16:creationId xmlns:a16="http://schemas.microsoft.com/office/drawing/2014/main" id="{C4356F51-E479-4BDF-8E04-432ED28D0C75}"/>
              </a:ext>
            </a:extLst>
          </p:cNvPr>
          <p:cNvSpPr txBox="1"/>
          <p:nvPr/>
        </p:nvSpPr>
        <p:spPr>
          <a:xfrm>
            <a:off x="776808" y="4114800"/>
            <a:ext cx="1828800" cy="461665"/>
          </a:xfrm>
          <a:prstGeom prst="rect">
            <a:avLst/>
          </a:prstGeom>
          <a:noFill/>
        </p:spPr>
        <p:txBody>
          <a:bodyPr wrap="square" rtlCol="0">
            <a:spAutoFit/>
          </a:bodyPr>
          <a:lstStyle/>
          <a:p>
            <a:r>
              <a:rPr lang="en-US" sz="2400" b="0" dirty="0">
                <a:latin typeface="Times New Roman" panose="02020603050405020304" pitchFamily="18" charset="0"/>
                <a:ea typeface="微软雅黑" panose="020B0503020204020204" pitchFamily="34" charset="-122"/>
                <a:sym typeface="Times New Roman" panose="02020603050405020304" pitchFamily="18" charset="0"/>
              </a:rPr>
              <a:t>Examples:</a:t>
            </a:r>
          </a:p>
        </p:txBody>
      </p:sp>
      <p:sp>
        <p:nvSpPr>
          <p:cNvPr id="33" name="TextBox 13">
            <a:extLst>
              <a:ext uri="{FF2B5EF4-FFF2-40B4-BE49-F238E27FC236}">
                <a16:creationId xmlns:a16="http://schemas.microsoft.com/office/drawing/2014/main" id="{C41BECAA-9D38-47CC-BD3B-EBF57244160F}"/>
              </a:ext>
            </a:extLst>
          </p:cNvPr>
          <p:cNvSpPr txBox="1"/>
          <p:nvPr/>
        </p:nvSpPr>
        <p:spPr>
          <a:xfrm>
            <a:off x="776808" y="2819400"/>
            <a:ext cx="1752600" cy="461665"/>
          </a:xfrm>
          <a:prstGeom prst="rect">
            <a:avLst/>
          </a:prstGeom>
          <a:noFill/>
        </p:spPr>
        <p:txBody>
          <a:bodyPr wrap="square" rtlCol="0">
            <a:spAutoFit/>
          </a:bodyPr>
          <a:lstStyle/>
          <a:p>
            <a:r>
              <a:rPr lang="en-US" sz="2400" dirty="0">
                <a:latin typeface="Times New Roman" panose="02020603050405020304" pitchFamily="18" charset="0"/>
                <a:ea typeface="微软雅黑" panose="020B0503020204020204" pitchFamily="34" charset="-122"/>
                <a:sym typeface="Times New Roman" panose="02020603050405020304" pitchFamily="18" charset="0"/>
              </a:rPr>
              <a:t>Weights:</a:t>
            </a:r>
          </a:p>
        </p:txBody>
      </p:sp>
      <p:grpSp>
        <p:nvGrpSpPr>
          <p:cNvPr id="34" name="Group 18">
            <a:extLst>
              <a:ext uri="{FF2B5EF4-FFF2-40B4-BE49-F238E27FC236}">
                <a16:creationId xmlns:a16="http://schemas.microsoft.com/office/drawing/2014/main" id="{51E85249-4BE7-40F0-8B0E-307630F2D52E}"/>
              </a:ext>
            </a:extLst>
          </p:cNvPr>
          <p:cNvGrpSpPr/>
          <p:nvPr/>
        </p:nvGrpSpPr>
        <p:grpSpPr>
          <a:xfrm>
            <a:off x="6417682" y="4976713"/>
            <a:ext cx="2007642" cy="1667332"/>
            <a:chOff x="5359400" y="4934857"/>
            <a:chExt cx="1651549" cy="1371600"/>
          </a:xfrm>
        </p:grpSpPr>
        <p:pic>
          <p:nvPicPr>
            <p:cNvPr id="35" name="Picture 17">
              <a:extLst>
                <a:ext uri="{FF2B5EF4-FFF2-40B4-BE49-F238E27FC236}">
                  <a16:creationId xmlns:a16="http://schemas.microsoft.com/office/drawing/2014/main" id="{7B07EC86-31B6-4EBB-83EA-841784743197}"/>
                </a:ext>
              </a:extLst>
            </p:cNvPr>
            <p:cNvPicPr>
              <a:picLocks noChangeAspect="1"/>
            </p:cNvPicPr>
            <p:nvPr/>
          </p:nvPicPr>
          <p:blipFill rotWithShape="1">
            <a:blip r:embed="rId3"/>
            <a:srcRect l="5744"/>
            <a:stretch/>
          </p:blipFill>
          <p:spPr>
            <a:xfrm>
              <a:off x="5359400" y="4934857"/>
              <a:ext cx="1502723" cy="1371600"/>
            </a:xfrm>
            <a:prstGeom prst="rect">
              <a:avLst/>
            </a:prstGeom>
          </p:spPr>
        </p:pic>
        <p:sp>
          <p:nvSpPr>
            <p:cNvPr id="36" name="TextBox 18">
              <a:extLst>
                <a:ext uri="{FF2B5EF4-FFF2-40B4-BE49-F238E27FC236}">
                  <a16:creationId xmlns:a16="http://schemas.microsoft.com/office/drawing/2014/main" id="{8B28BB9B-A097-4EF5-9681-C1016F90AA74}"/>
                </a:ext>
              </a:extLst>
            </p:cNvPr>
            <p:cNvSpPr txBox="1"/>
            <p:nvPr/>
          </p:nvSpPr>
          <p:spPr>
            <a:xfrm>
              <a:off x="6047224" y="5056439"/>
              <a:ext cx="963725" cy="400110"/>
            </a:xfrm>
            <a:prstGeom prst="rect">
              <a:avLst/>
            </a:prstGeom>
            <a:noFill/>
          </p:spPr>
          <p:txBody>
            <a:bodyPr wrap="none" rtlCol="0">
              <a:spAutoFit/>
            </a:bodyPr>
            <a:lstStyle/>
            <a:p>
              <a:r>
                <a:rPr lang="en-US" sz="2000" b="1" dirty="0">
                  <a:latin typeface="Times New Roman" panose="02020603050405020304" pitchFamily="18" charset="0"/>
                  <a:ea typeface="微软雅黑" panose="020B0503020204020204" pitchFamily="34" charset="-122"/>
                  <a:sym typeface="Times New Roman" panose="02020603050405020304" pitchFamily="18" charset="0"/>
                </a:rPr>
                <a:t>weak 1</a:t>
              </a:r>
            </a:p>
          </p:txBody>
        </p:sp>
      </p:grpSp>
      <p:sp>
        <p:nvSpPr>
          <p:cNvPr id="37" name="Rectangle 19">
            <a:extLst>
              <a:ext uri="{FF2B5EF4-FFF2-40B4-BE49-F238E27FC236}">
                <a16:creationId xmlns:a16="http://schemas.microsoft.com/office/drawing/2014/main" id="{A1BA01EC-B28E-40F5-AB6E-6E35B44A5EBA}"/>
              </a:ext>
            </a:extLst>
          </p:cNvPr>
          <p:cNvSpPr/>
          <p:nvPr/>
        </p:nvSpPr>
        <p:spPr bwMode="auto">
          <a:xfrm>
            <a:off x="2699792" y="2060848"/>
            <a:ext cx="3124200" cy="2587352"/>
          </a:xfrm>
          <a:prstGeom prst="rect">
            <a:avLst/>
          </a:prstGeom>
          <a:solidFill>
            <a:srgbClr val="13548C">
              <a:alpha val="27000"/>
            </a:srgbClr>
          </a:solidFill>
          <a:ln w="9525" cap="flat" cmpd="sng" algn="ctr">
            <a:solidFill>
              <a:srgbClr val="1354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38" name="Rectangle 20">
            <a:extLst>
              <a:ext uri="{FF2B5EF4-FFF2-40B4-BE49-F238E27FC236}">
                <a16:creationId xmlns:a16="http://schemas.microsoft.com/office/drawing/2014/main" id="{DF17E7CF-85B7-4A27-8D6B-550633D14F34}"/>
              </a:ext>
            </a:extLst>
          </p:cNvPr>
          <p:cNvSpPr/>
          <p:nvPr/>
        </p:nvSpPr>
        <p:spPr bwMode="auto">
          <a:xfrm>
            <a:off x="5880385" y="2060848"/>
            <a:ext cx="990601" cy="2587352"/>
          </a:xfrm>
          <a:prstGeom prst="rect">
            <a:avLst/>
          </a:prstGeom>
          <a:solidFill>
            <a:srgbClr val="FF6600">
              <a:alpha val="27000"/>
            </a:srgbClr>
          </a:solidFill>
          <a:ln w="952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39" name="Rectangle 4">
            <a:extLst>
              <a:ext uri="{FF2B5EF4-FFF2-40B4-BE49-F238E27FC236}">
                <a16:creationId xmlns:a16="http://schemas.microsoft.com/office/drawing/2014/main" id="{0ACB2621-7BB8-4AC7-B4D8-963EF8FC66FF}"/>
              </a:ext>
            </a:extLst>
          </p:cNvPr>
          <p:cNvSpPr/>
          <p:nvPr/>
        </p:nvSpPr>
        <p:spPr bwMode="auto">
          <a:xfrm>
            <a:off x="29104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0" name="Rectangle 5">
            <a:extLst>
              <a:ext uri="{FF2B5EF4-FFF2-40B4-BE49-F238E27FC236}">
                <a16:creationId xmlns:a16="http://schemas.microsoft.com/office/drawing/2014/main" id="{9E0769C5-BDC7-47BC-A6CA-7DD194954186}"/>
              </a:ext>
            </a:extLst>
          </p:cNvPr>
          <p:cNvSpPr/>
          <p:nvPr/>
        </p:nvSpPr>
        <p:spPr bwMode="auto">
          <a:xfrm>
            <a:off x="39772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1" name="Rectangle 6">
            <a:extLst>
              <a:ext uri="{FF2B5EF4-FFF2-40B4-BE49-F238E27FC236}">
                <a16:creationId xmlns:a16="http://schemas.microsoft.com/office/drawing/2014/main" id="{63F643EB-BB8B-479E-A621-02A0CE113276}"/>
              </a:ext>
            </a:extLst>
          </p:cNvPr>
          <p:cNvSpPr/>
          <p:nvPr/>
        </p:nvSpPr>
        <p:spPr bwMode="auto">
          <a:xfrm>
            <a:off x="5044008" y="3068960"/>
            <a:ext cx="533400" cy="58864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2" name="Rectangle 7">
            <a:extLst>
              <a:ext uri="{FF2B5EF4-FFF2-40B4-BE49-F238E27FC236}">
                <a16:creationId xmlns:a16="http://schemas.microsoft.com/office/drawing/2014/main" id="{B4FE204D-CD1C-4C57-B734-EFC188978825}"/>
              </a:ext>
            </a:extLst>
          </p:cNvPr>
          <p:cNvSpPr/>
          <p:nvPr/>
        </p:nvSpPr>
        <p:spPr bwMode="auto">
          <a:xfrm>
            <a:off x="6110808" y="2132856"/>
            <a:ext cx="533400" cy="1524744"/>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3" name="Rectangle 8">
            <a:extLst>
              <a:ext uri="{FF2B5EF4-FFF2-40B4-BE49-F238E27FC236}">
                <a16:creationId xmlns:a16="http://schemas.microsoft.com/office/drawing/2014/main" id="{E7BCB601-7486-4B4F-81E6-042DD5ACB52E}"/>
              </a:ext>
            </a:extLst>
          </p:cNvPr>
          <p:cNvSpPr/>
          <p:nvPr/>
        </p:nvSpPr>
        <p:spPr bwMode="auto">
          <a:xfrm>
            <a:off x="7177608" y="2132856"/>
            <a:ext cx="533400" cy="1524744"/>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4" name="Rectangle 19">
            <a:extLst>
              <a:ext uri="{FF2B5EF4-FFF2-40B4-BE49-F238E27FC236}">
                <a16:creationId xmlns:a16="http://schemas.microsoft.com/office/drawing/2014/main" id="{1A787E30-EC16-4F00-B87C-94438DDB2CD5}"/>
              </a:ext>
            </a:extLst>
          </p:cNvPr>
          <p:cNvSpPr/>
          <p:nvPr/>
        </p:nvSpPr>
        <p:spPr bwMode="auto">
          <a:xfrm>
            <a:off x="6940971" y="2060848"/>
            <a:ext cx="990601" cy="2587352"/>
          </a:xfrm>
          <a:prstGeom prst="rect">
            <a:avLst/>
          </a:prstGeom>
          <a:solidFill>
            <a:srgbClr val="13548C">
              <a:alpha val="27000"/>
            </a:srgbClr>
          </a:solidFill>
          <a:ln w="9525" cap="flat" cmpd="sng" algn="ctr">
            <a:solidFill>
              <a:srgbClr val="1354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Tree>
    <p:extLst>
      <p:ext uri="{BB962C8B-B14F-4D97-AF65-F5344CB8AC3E}">
        <p14:creationId xmlns:p14="http://schemas.microsoft.com/office/powerpoint/2010/main" val="946430306"/>
      </p:ext>
    </p:extLst>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9">
            <a:extLst>
              <a:ext uri="{FF2B5EF4-FFF2-40B4-BE49-F238E27FC236}">
                <a16:creationId xmlns:a16="http://schemas.microsoft.com/office/drawing/2014/main" id="{5FB5F6B5-65D6-4A92-AEB7-9C742E3E39E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 name="TextBox 7">
            <a:extLst>
              <a:ext uri="{FF2B5EF4-FFF2-40B4-BE49-F238E27FC236}">
                <a16:creationId xmlns:a16="http://schemas.microsoft.com/office/drawing/2014/main" id="{91FF7CCB-2D43-4C44-BF1D-7DD154C4B9D3}"/>
              </a:ext>
            </a:extLst>
          </p:cNvPr>
          <p:cNvSpPr txBox="1"/>
          <p:nvPr/>
        </p:nvSpPr>
        <p:spPr>
          <a:xfrm>
            <a:off x="2986608" y="4196794"/>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E1</a:t>
            </a:r>
          </a:p>
        </p:txBody>
      </p:sp>
      <p:sp>
        <p:nvSpPr>
          <p:cNvPr id="28" name="TextBox 8">
            <a:extLst>
              <a:ext uri="{FF2B5EF4-FFF2-40B4-BE49-F238E27FC236}">
                <a16:creationId xmlns:a16="http://schemas.microsoft.com/office/drawing/2014/main" id="{07937919-D732-44D5-9F67-B27BD5AE18E1}"/>
              </a:ext>
            </a:extLst>
          </p:cNvPr>
          <p:cNvSpPr txBox="1"/>
          <p:nvPr/>
        </p:nvSpPr>
        <p:spPr>
          <a:xfrm>
            <a:off x="40534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E2</a:t>
            </a:r>
          </a:p>
        </p:txBody>
      </p:sp>
      <p:sp>
        <p:nvSpPr>
          <p:cNvPr id="29" name="TextBox 9">
            <a:extLst>
              <a:ext uri="{FF2B5EF4-FFF2-40B4-BE49-F238E27FC236}">
                <a16:creationId xmlns:a16="http://schemas.microsoft.com/office/drawing/2014/main" id="{8DD0C078-7A63-4FFC-9FF1-7EF495B78076}"/>
              </a:ext>
            </a:extLst>
          </p:cNvPr>
          <p:cNvSpPr txBox="1"/>
          <p:nvPr/>
        </p:nvSpPr>
        <p:spPr>
          <a:xfrm>
            <a:off x="51202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E3</a:t>
            </a:r>
          </a:p>
        </p:txBody>
      </p:sp>
      <p:sp>
        <p:nvSpPr>
          <p:cNvPr id="30" name="TextBox 10">
            <a:extLst>
              <a:ext uri="{FF2B5EF4-FFF2-40B4-BE49-F238E27FC236}">
                <a16:creationId xmlns:a16="http://schemas.microsoft.com/office/drawing/2014/main" id="{F84DFBAA-2E9E-43D0-A884-4EC16A5CF9BF}"/>
              </a:ext>
            </a:extLst>
          </p:cNvPr>
          <p:cNvSpPr txBox="1"/>
          <p:nvPr/>
        </p:nvSpPr>
        <p:spPr>
          <a:xfrm>
            <a:off x="61870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E4</a:t>
            </a:r>
          </a:p>
        </p:txBody>
      </p:sp>
      <p:sp>
        <p:nvSpPr>
          <p:cNvPr id="31" name="TextBox 11">
            <a:extLst>
              <a:ext uri="{FF2B5EF4-FFF2-40B4-BE49-F238E27FC236}">
                <a16:creationId xmlns:a16="http://schemas.microsoft.com/office/drawing/2014/main" id="{A29E663B-62D2-4A84-A148-4CBE8986818A}"/>
              </a:ext>
            </a:extLst>
          </p:cNvPr>
          <p:cNvSpPr txBox="1"/>
          <p:nvPr/>
        </p:nvSpPr>
        <p:spPr>
          <a:xfrm>
            <a:off x="7253808" y="4191000"/>
            <a:ext cx="990600" cy="400110"/>
          </a:xfrm>
          <a:prstGeom prst="rect">
            <a:avLst/>
          </a:prstGeom>
          <a:noFill/>
        </p:spPr>
        <p:txBody>
          <a:bodyPr wrap="square" rtlCol="0">
            <a:spAutoFit/>
          </a:bodyPr>
          <a:lstStyle/>
          <a:p>
            <a:r>
              <a:rPr lang="en-US" sz="2000" dirty="0">
                <a:latin typeface="Times New Roman" panose="02020603050405020304" pitchFamily="18" charset="0"/>
                <a:ea typeface="微软雅黑" panose="020B0503020204020204" pitchFamily="34" charset="-122"/>
                <a:sym typeface="Times New Roman" panose="02020603050405020304" pitchFamily="18" charset="0"/>
              </a:rPr>
              <a:t>E5</a:t>
            </a:r>
          </a:p>
        </p:txBody>
      </p:sp>
      <p:sp>
        <p:nvSpPr>
          <p:cNvPr id="32" name="TextBox 12">
            <a:extLst>
              <a:ext uri="{FF2B5EF4-FFF2-40B4-BE49-F238E27FC236}">
                <a16:creationId xmlns:a16="http://schemas.microsoft.com/office/drawing/2014/main" id="{C4356F51-E479-4BDF-8E04-432ED28D0C75}"/>
              </a:ext>
            </a:extLst>
          </p:cNvPr>
          <p:cNvSpPr txBox="1"/>
          <p:nvPr/>
        </p:nvSpPr>
        <p:spPr>
          <a:xfrm>
            <a:off x="776808" y="4114800"/>
            <a:ext cx="1828800" cy="461665"/>
          </a:xfrm>
          <a:prstGeom prst="rect">
            <a:avLst/>
          </a:prstGeom>
          <a:noFill/>
        </p:spPr>
        <p:txBody>
          <a:bodyPr wrap="square" rtlCol="0">
            <a:spAutoFit/>
          </a:bodyPr>
          <a:lstStyle/>
          <a:p>
            <a:r>
              <a:rPr lang="en-US" sz="2400" b="0" dirty="0">
                <a:latin typeface="Times New Roman" panose="02020603050405020304" pitchFamily="18" charset="0"/>
                <a:ea typeface="微软雅黑" panose="020B0503020204020204" pitchFamily="34" charset="-122"/>
                <a:sym typeface="Times New Roman" panose="02020603050405020304" pitchFamily="18" charset="0"/>
              </a:rPr>
              <a:t>Examples:</a:t>
            </a:r>
          </a:p>
        </p:txBody>
      </p:sp>
      <p:sp>
        <p:nvSpPr>
          <p:cNvPr id="33" name="TextBox 13">
            <a:extLst>
              <a:ext uri="{FF2B5EF4-FFF2-40B4-BE49-F238E27FC236}">
                <a16:creationId xmlns:a16="http://schemas.microsoft.com/office/drawing/2014/main" id="{C41BECAA-9D38-47CC-BD3B-EBF57244160F}"/>
              </a:ext>
            </a:extLst>
          </p:cNvPr>
          <p:cNvSpPr txBox="1"/>
          <p:nvPr/>
        </p:nvSpPr>
        <p:spPr>
          <a:xfrm>
            <a:off x="776808" y="2819400"/>
            <a:ext cx="1752600" cy="461665"/>
          </a:xfrm>
          <a:prstGeom prst="rect">
            <a:avLst/>
          </a:prstGeom>
          <a:noFill/>
        </p:spPr>
        <p:txBody>
          <a:bodyPr wrap="square" rtlCol="0">
            <a:spAutoFit/>
          </a:bodyPr>
          <a:lstStyle/>
          <a:p>
            <a:r>
              <a:rPr lang="en-US" sz="2400" dirty="0">
                <a:latin typeface="Times New Roman" panose="02020603050405020304" pitchFamily="18" charset="0"/>
                <a:ea typeface="微软雅黑" panose="020B0503020204020204" pitchFamily="34" charset="-122"/>
                <a:sym typeface="Times New Roman" panose="02020603050405020304" pitchFamily="18" charset="0"/>
              </a:rPr>
              <a:t>Weights:</a:t>
            </a:r>
          </a:p>
        </p:txBody>
      </p:sp>
      <p:sp>
        <p:nvSpPr>
          <p:cNvPr id="39" name="Rectangle 4">
            <a:extLst>
              <a:ext uri="{FF2B5EF4-FFF2-40B4-BE49-F238E27FC236}">
                <a16:creationId xmlns:a16="http://schemas.microsoft.com/office/drawing/2014/main" id="{0ACB2621-7BB8-4AC7-B4D8-963EF8FC66FF}"/>
              </a:ext>
            </a:extLst>
          </p:cNvPr>
          <p:cNvSpPr/>
          <p:nvPr/>
        </p:nvSpPr>
        <p:spPr bwMode="auto">
          <a:xfrm>
            <a:off x="2910408" y="3257488"/>
            <a:ext cx="533400" cy="400111"/>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0" name="Rectangle 5">
            <a:extLst>
              <a:ext uri="{FF2B5EF4-FFF2-40B4-BE49-F238E27FC236}">
                <a16:creationId xmlns:a16="http://schemas.microsoft.com/office/drawing/2014/main" id="{9E0769C5-BDC7-47BC-A6CA-7DD194954186}"/>
              </a:ext>
            </a:extLst>
          </p:cNvPr>
          <p:cNvSpPr/>
          <p:nvPr/>
        </p:nvSpPr>
        <p:spPr bwMode="auto">
          <a:xfrm>
            <a:off x="3977208" y="3257488"/>
            <a:ext cx="533400" cy="400111"/>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1" name="Rectangle 6">
            <a:extLst>
              <a:ext uri="{FF2B5EF4-FFF2-40B4-BE49-F238E27FC236}">
                <a16:creationId xmlns:a16="http://schemas.microsoft.com/office/drawing/2014/main" id="{63F643EB-BB8B-479E-A621-02A0CE113276}"/>
              </a:ext>
            </a:extLst>
          </p:cNvPr>
          <p:cNvSpPr/>
          <p:nvPr/>
        </p:nvSpPr>
        <p:spPr bwMode="auto">
          <a:xfrm>
            <a:off x="5044008" y="3257488"/>
            <a:ext cx="533400" cy="400111"/>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2" name="Rectangle 7">
            <a:extLst>
              <a:ext uri="{FF2B5EF4-FFF2-40B4-BE49-F238E27FC236}">
                <a16:creationId xmlns:a16="http://schemas.microsoft.com/office/drawing/2014/main" id="{B4FE204D-CD1C-4C57-B734-EFC188978825}"/>
              </a:ext>
            </a:extLst>
          </p:cNvPr>
          <p:cNvSpPr/>
          <p:nvPr/>
        </p:nvSpPr>
        <p:spPr bwMode="auto">
          <a:xfrm>
            <a:off x="6110808" y="1556792"/>
            <a:ext cx="533400" cy="2100808"/>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43" name="Rectangle 8">
            <a:extLst>
              <a:ext uri="{FF2B5EF4-FFF2-40B4-BE49-F238E27FC236}">
                <a16:creationId xmlns:a16="http://schemas.microsoft.com/office/drawing/2014/main" id="{E7BCB601-7486-4B4F-81E6-042DD5ACB52E}"/>
              </a:ext>
            </a:extLst>
          </p:cNvPr>
          <p:cNvSpPr/>
          <p:nvPr/>
        </p:nvSpPr>
        <p:spPr bwMode="auto">
          <a:xfrm>
            <a:off x="7177608" y="2708920"/>
            <a:ext cx="533400" cy="948680"/>
          </a:xfrm>
          <a:prstGeom prst="rect">
            <a:avLst/>
          </a:prstGeom>
          <a:solidFill>
            <a:srgbClr val="13548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charset="0"/>
              <a:sym typeface="Times New Roman" panose="02020603050405020304" pitchFamily="18" charset="0"/>
            </a:endParaRPr>
          </a:p>
        </p:txBody>
      </p:sp>
      <p:sp>
        <p:nvSpPr>
          <p:cNvPr id="21" name="TextBox 19">
            <a:extLst>
              <a:ext uri="{FF2B5EF4-FFF2-40B4-BE49-F238E27FC236}">
                <a16:creationId xmlns:a16="http://schemas.microsoft.com/office/drawing/2014/main" id="{6AFA4190-C4DB-4BC5-A302-EEFCE03F85C6}"/>
              </a:ext>
            </a:extLst>
          </p:cNvPr>
          <p:cNvSpPr txBox="1"/>
          <p:nvPr/>
        </p:nvSpPr>
        <p:spPr>
          <a:xfrm>
            <a:off x="1918643" y="5142597"/>
            <a:ext cx="5306714" cy="1134862"/>
          </a:xfrm>
          <a:prstGeom prst="rect">
            <a:avLst/>
          </a:prstGeom>
          <a:noFill/>
        </p:spPr>
        <p:txBody>
          <a:bodyPr wrap="square" rtlCol="0">
            <a:spAutoFit/>
          </a:bodyPr>
          <a:lstStyle/>
          <a:p>
            <a:pPr>
              <a:lnSpc>
                <a:spcPct val="150000"/>
              </a:lnSpc>
            </a:pPr>
            <a:r>
              <a:rPr lang="en-US" sz="2400" dirty="0">
                <a:latin typeface="Times New Roman" panose="02020603050405020304" pitchFamily="18" charset="0"/>
                <a:ea typeface="微软雅黑" panose="020B0503020204020204" pitchFamily="34" charset="-122"/>
                <a:sym typeface="Times New Roman" panose="02020603050405020304" pitchFamily="18" charset="0"/>
              </a:rPr>
              <a:t>We want to </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提升被错误分类样本权重，学习新的</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弱分类器</a:t>
            </a:r>
            <a:endParaRPr 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542224124"/>
      </p:ext>
    </p:extLst>
  </p:cSld>
  <p:clrMapOvr>
    <a:masterClrMapping/>
  </p:clrMapOvr>
  <p:transition spd="med">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4824"/>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89" name="Line 13"/>
          <p:cNvSpPr>
            <a:spLocks noChangeShapeType="1"/>
          </p:cNvSpPr>
          <p:nvPr/>
        </p:nvSpPr>
        <p:spPr bwMode="auto">
          <a:xfrm flipV="1">
            <a:off x="2958306" y="3438674"/>
            <a:ext cx="3227388" cy="381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30190" name="Text Box 14"/>
          <p:cNvSpPr txBox="1">
            <a:spLocks noChangeArrowheads="1"/>
          </p:cNvSpPr>
          <p:nvPr/>
        </p:nvSpPr>
        <p:spPr bwMode="auto">
          <a:xfrm>
            <a:off x="567632" y="2809421"/>
            <a:ext cx="12897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Weak </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Classifier 1</a:t>
            </a:r>
          </a:p>
        </p:txBody>
      </p:sp>
      <p:cxnSp>
        <p:nvCxnSpPr>
          <p:cNvPr id="1330191" name="AutoShape 15"/>
          <p:cNvCxnSpPr>
            <a:cxnSpLocks noChangeShapeType="1"/>
            <a:stCxn id="1330190" idx="3"/>
            <a:endCxn id="1330189" idx="0"/>
          </p:cNvCxnSpPr>
          <p:nvPr/>
        </p:nvCxnSpPr>
        <p:spPr bwMode="auto">
          <a:xfrm>
            <a:off x="1857409" y="3132587"/>
            <a:ext cx="1100897" cy="68708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49049583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0189"/>
                                        </p:tgtEl>
                                        <p:attrNameLst>
                                          <p:attrName>style.visibility</p:attrName>
                                        </p:attrNameLst>
                                      </p:cBhvr>
                                      <p:to>
                                        <p:strVal val="visible"/>
                                      </p:to>
                                    </p:set>
                                    <p:animEffect transition="in" filter="fade">
                                      <p:cBhvr>
                                        <p:cTn id="7" dur="500"/>
                                        <p:tgtEl>
                                          <p:spTgt spid="1330189"/>
                                        </p:tgtEl>
                                      </p:cBhvr>
                                    </p:animEffect>
                                    <p:anim calcmode="lin" valueType="num">
                                      <p:cBhvr>
                                        <p:cTn id="8" dur="500" fill="hold"/>
                                        <p:tgtEl>
                                          <p:spTgt spid="1330189"/>
                                        </p:tgtEl>
                                        <p:attrNameLst>
                                          <p:attrName>ppt_x</p:attrName>
                                        </p:attrNameLst>
                                      </p:cBhvr>
                                      <p:tavLst>
                                        <p:tav tm="0">
                                          <p:val>
                                            <p:strVal val="#ppt_x"/>
                                          </p:val>
                                        </p:tav>
                                        <p:tav tm="100000">
                                          <p:val>
                                            <p:strVal val="#ppt_x"/>
                                          </p:val>
                                        </p:tav>
                                      </p:tavLst>
                                    </p:anim>
                                    <p:anim calcmode="lin" valueType="num">
                                      <p:cBhvr>
                                        <p:cTn id="9" dur="500" fill="hold"/>
                                        <p:tgtEl>
                                          <p:spTgt spid="133018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30190"/>
                                        </p:tgtEl>
                                        <p:attrNameLst>
                                          <p:attrName>style.visibility</p:attrName>
                                        </p:attrNameLst>
                                      </p:cBhvr>
                                      <p:to>
                                        <p:strVal val="visible"/>
                                      </p:to>
                                    </p:set>
                                    <p:animEffect transition="in" filter="fade">
                                      <p:cBhvr>
                                        <p:cTn id="13" dur="500"/>
                                        <p:tgtEl>
                                          <p:spTgt spid="1330190"/>
                                        </p:tgtEl>
                                      </p:cBhvr>
                                    </p:animEffect>
                                    <p:anim calcmode="lin" valueType="num">
                                      <p:cBhvr>
                                        <p:cTn id="14" dur="500" fill="hold"/>
                                        <p:tgtEl>
                                          <p:spTgt spid="1330190"/>
                                        </p:tgtEl>
                                        <p:attrNameLst>
                                          <p:attrName>ppt_x</p:attrName>
                                        </p:attrNameLst>
                                      </p:cBhvr>
                                      <p:tavLst>
                                        <p:tav tm="0">
                                          <p:val>
                                            <p:strVal val="#ppt_x"/>
                                          </p:val>
                                        </p:tav>
                                        <p:tav tm="100000">
                                          <p:val>
                                            <p:strVal val="#ppt_x"/>
                                          </p:val>
                                        </p:tav>
                                      </p:tavLst>
                                    </p:anim>
                                    <p:anim calcmode="lin" valueType="num">
                                      <p:cBhvr>
                                        <p:cTn id="15" dur="500" fill="hold"/>
                                        <p:tgtEl>
                                          <p:spTgt spid="133019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2" presetClass="entr" presetSubtype="0" fill="hold" nodeType="afterEffect">
                                  <p:stCondLst>
                                    <p:cond delay="0"/>
                                  </p:stCondLst>
                                  <p:childTnLst>
                                    <p:set>
                                      <p:cBhvr>
                                        <p:cTn id="18" dur="1" fill="hold">
                                          <p:stCondLst>
                                            <p:cond delay="0"/>
                                          </p:stCondLst>
                                        </p:cTn>
                                        <p:tgtEl>
                                          <p:spTgt spid="1330191"/>
                                        </p:tgtEl>
                                        <p:attrNameLst>
                                          <p:attrName>style.visibility</p:attrName>
                                        </p:attrNameLst>
                                      </p:cBhvr>
                                      <p:to>
                                        <p:strVal val="visible"/>
                                      </p:to>
                                    </p:set>
                                    <p:animEffect transition="in" filter="fade">
                                      <p:cBhvr>
                                        <p:cTn id="19" dur="500"/>
                                        <p:tgtEl>
                                          <p:spTgt spid="1330191"/>
                                        </p:tgtEl>
                                      </p:cBhvr>
                                    </p:animEffect>
                                    <p:anim calcmode="lin" valueType="num">
                                      <p:cBhvr>
                                        <p:cTn id="20" dur="500" fill="hold"/>
                                        <p:tgtEl>
                                          <p:spTgt spid="1330191"/>
                                        </p:tgtEl>
                                        <p:attrNameLst>
                                          <p:attrName>ppt_x</p:attrName>
                                        </p:attrNameLst>
                                      </p:cBhvr>
                                      <p:tavLst>
                                        <p:tav tm="0">
                                          <p:val>
                                            <p:strVal val="#ppt_x"/>
                                          </p:val>
                                        </p:tav>
                                        <p:tav tm="100000">
                                          <p:val>
                                            <p:strVal val="#ppt_x"/>
                                          </p:val>
                                        </p:tav>
                                      </p:tavLst>
                                    </p:anim>
                                    <p:anim calcmode="lin" valueType="num">
                                      <p:cBhvr>
                                        <p:cTn id="21" dur="500" fill="hold"/>
                                        <p:tgtEl>
                                          <p:spTgt spid="1330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89" grpId="0" animBg="1"/>
      <p:bldP spid="133019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A4FC6F59-1319-4EE8-A35C-349F787D5D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3399"/>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89" name="Line 13"/>
          <p:cNvSpPr>
            <a:spLocks noChangeShapeType="1"/>
          </p:cNvSpPr>
          <p:nvPr/>
        </p:nvSpPr>
        <p:spPr bwMode="auto">
          <a:xfrm flipV="1">
            <a:off x="2958306" y="3438674"/>
            <a:ext cx="3227388" cy="381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30190" name="Text Box 14"/>
          <p:cNvSpPr txBox="1">
            <a:spLocks noChangeArrowheads="1"/>
          </p:cNvSpPr>
          <p:nvPr/>
        </p:nvSpPr>
        <p:spPr bwMode="auto">
          <a:xfrm>
            <a:off x="641371" y="2809421"/>
            <a:ext cx="11422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Weights</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Increased</a:t>
            </a:r>
          </a:p>
        </p:txBody>
      </p:sp>
      <p:cxnSp>
        <p:nvCxnSpPr>
          <p:cNvPr id="1330191" name="AutoShape 15"/>
          <p:cNvCxnSpPr>
            <a:cxnSpLocks noChangeShapeType="1"/>
            <a:stCxn id="1330190" idx="3"/>
          </p:cNvCxnSpPr>
          <p:nvPr/>
        </p:nvCxnSpPr>
        <p:spPr bwMode="auto">
          <a:xfrm>
            <a:off x="1783670" y="3132587"/>
            <a:ext cx="1708210" cy="13045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8" name="AutoShape 15">
            <a:extLst>
              <a:ext uri="{FF2B5EF4-FFF2-40B4-BE49-F238E27FC236}">
                <a16:creationId xmlns:a16="http://schemas.microsoft.com/office/drawing/2014/main" id="{10F4275F-9D6F-4336-BB7D-68D0C8BD056C}"/>
              </a:ext>
            </a:extLst>
          </p:cNvPr>
          <p:cNvCxnSpPr>
            <a:cxnSpLocks noChangeShapeType="1"/>
            <a:stCxn id="1330190" idx="3"/>
          </p:cNvCxnSpPr>
          <p:nvPr/>
        </p:nvCxnSpPr>
        <p:spPr bwMode="auto">
          <a:xfrm>
            <a:off x="1783670" y="3132587"/>
            <a:ext cx="3724434" cy="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5">
            <a:extLst>
              <a:ext uri="{FF2B5EF4-FFF2-40B4-BE49-F238E27FC236}">
                <a16:creationId xmlns:a16="http://schemas.microsoft.com/office/drawing/2014/main" id="{7D73B942-17D0-4826-BA98-162D89D089DC}"/>
              </a:ext>
            </a:extLst>
          </p:cNvPr>
          <p:cNvCxnSpPr>
            <a:cxnSpLocks noChangeShapeType="1"/>
            <a:stCxn id="1330190" idx="3"/>
          </p:cNvCxnSpPr>
          <p:nvPr/>
        </p:nvCxnSpPr>
        <p:spPr bwMode="auto">
          <a:xfrm flipV="1">
            <a:off x="1783670" y="2420888"/>
            <a:ext cx="3076362" cy="711699"/>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283045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30190"/>
                                        </p:tgtEl>
                                        <p:attrNameLst>
                                          <p:attrName>style.visibility</p:attrName>
                                        </p:attrNameLst>
                                      </p:cBhvr>
                                      <p:to>
                                        <p:strVal val="visible"/>
                                      </p:to>
                                    </p:set>
                                    <p:animEffect transition="in" filter="slide(fromLeft)">
                                      <p:cBhvr>
                                        <p:cTn id="7" dur="500"/>
                                        <p:tgtEl>
                                          <p:spTgt spid="133019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30191"/>
                                        </p:tgtEl>
                                        <p:attrNameLst>
                                          <p:attrName>style.visibility</p:attrName>
                                        </p:attrNameLst>
                                      </p:cBhvr>
                                      <p:to>
                                        <p:strVal val="visible"/>
                                      </p:to>
                                    </p:set>
                                    <p:animEffect transition="in" filter="wipe(left)">
                                      <p:cBhvr>
                                        <p:cTn id="11" dur="500"/>
                                        <p:tgtEl>
                                          <p:spTgt spid="133019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9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96D6D2B-56D7-4FBA-A9C9-536048A5F8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3399"/>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90" name="Text Box 14"/>
          <p:cNvSpPr txBox="1">
            <a:spLocks noChangeArrowheads="1"/>
          </p:cNvSpPr>
          <p:nvPr/>
        </p:nvSpPr>
        <p:spPr bwMode="auto">
          <a:xfrm>
            <a:off x="567632" y="4058790"/>
            <a:ext cx="12897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Weak </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Classifier 2</a:t>
            </a:r>
          </a:p>
        </p:txBody>
      </p: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8" name="AutoShape 15">
            <a:extLst>
              <a:ext uri="{FF2B5EF4-FFF2-40B4-BE49-F238E27FC236}">
                <a16:creationId xmlns:a16="http://schemas.microsoft.com/office/drawing/2014/main" id="{10F4275F-9D6F-4336-BB7D-68D0C8BD056C}"/>
              </a:ext>
            </a:extLst>
          </p:cNvPr>
          <p:cNvCxnSpPr>
            <a:cxnSpLocks noChangeShapeType="1"/>
            <a:stCxn id="1330190" idx="3"/>
          </p:cNvCxnSpPr>
          <p:nvPr/>
        </p:nvCxnSpPr>
        <p:spPr bwMode="auto">
          <a:xfrm flipV="1">
            <a:off x="1857409" y="3356992"/>
            <a:ext cx="3146639" cy="1024964"/>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 name="Line 12">
            <a:extLst>
              <a:ext uri="{FF2B5EF4-FFF2-40B4-BE49-F238E27FC236}">
                <a16:creationId xmlns:a16="http://schemas.microsoft.com/office/drawing/2014/main" id="{9E05DD6D-88E8-4302-B33D-C6753D517D0B}"/>
              </a:ext>
            </a:extLst>
          </p:cNvPr>
          <p:cNvSpPr>
            <a:spLocks noChangeShapeType="1"/>
          </p:cNvSpPr>
          <p:nvPr/>
        </p:nvSpPr>
        <p:spPr bwMode="auto">
          <a:xfrm flipH="1" flipV="1">
            <a:off x="4669906" y="2121705"/>
            <a:ext cx="838200" cy="3048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27545699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30190"/>
                                        </p:tgtEl>
                                        <p:attrNameLst>
                                          <p:attrName>style.visibility</p:attrName>
                                        </p:attrNameLst>
                                      </p:cBhvr>
                                      <p:to>
                                        <p:strVal val="visible"/>
                                      </p:to>
                                    </p:set>
                                    <p:animEffect transition="in" filter="slide(fromLeft)">
                                      <p:cBhvr>
                                        <p:cTn id="11" dur="500"/>
                                        <p:tgtEl>
                                          <p:spTgt spid="133019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90"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92DB63D8-36CD-43BE-BC7F-0B03248768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3200"/>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90" name="Text Box 14"/>
          <p:cNvSpPr txBox="1">
            <a:spLocks noChangeArrowheads="1"/>
          </p:cNvSpPr>
          <p:nvPr/>
        </p:nvSpPr>
        <p:spPr bwMode="auto">
          <a:xfrm>
            <a:off x="641371" y="4058790"/>
            <a:ext cx="11422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Weights</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Increased</a:t>
            </a:r>
          </a:p>
        </p:txBody>
      </p: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8" name="AutoShape 15">
            <a:extLst>
              <a:ext uri="{FF2B5EF4-FFF2-40B4-BE49-F238E27FC236}">
                <a16:creationId xmlns:a16="http://schemas.microsoft.com/office/drawing/2014/main" id="{10F4275F-9D6F-4336-BB7D-68D0C8BD056C}"/>
              </a:ext>
            </a:extLst>
          </p:cNvPr>
          <p:cNvCxnSpPr>
            <a:cxnSpLocks noChangeShapeType="1"/>
            <a:stCxn id="1330190" idx="3"/>
          </p:cNvCxnSpPr>
          <p:nvPr/>
        </p:nvCxnSpPr>
        <p:spPr bwMode="auto">
          <a:xfrm flipV="1">
            <a:off x="1783670" y="3933056"/>
            <a:ext cx="2886236" cy="4489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 name="Line 12">
            <a:extLst>
              <a:ext uri="{FF2B5EF4-FFF2-40B4-BE49-F238E27FC236}">
                <a16:creationId xmlns:a16="http://schemas.microsoft.com/office/drawing/2014/main" id="{9E05DD6D-88E8-4302-B33D-C6753D517D0B}"/>
              </a:ext>
            </a:extLst>
          </p:cNvPr>
          <p:cNvSpPr>
            <a:spLocks noChangeShapeType="1"/>
          </p:cNvSpPr>
          <p:nvPr/>
        </p:nvSpPr>
        <p:spPr bwMode="auto">
          <a:xfrm flipH="1" flipV="1">
            <a:off x="4669906" y="2121705"/>
            <a:ext cx="838200" cy="3048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2" name="AutoShape 15">
            <a:extLst>
              <a:ext uri="{FF2B5EF4-FFF2-40B4-BE49-F238E27FC236}">
                <a16:creationId xmlns:a16="http://schemas.microsoft.com/office/drawing/2014/main" id="{470BBE22-F9F7-4B4F-8A79-7C57B940A5BA}"/>
              </a:ext>
            </a:extLst>
          </p:cNvPr>
          <p:cNvCxnSpPr>
            <a:cxnSpLocks noChangeShapeType="1"/>
            <a:stCxn id="1330190" idx="3"/>
          </p:cNvCxnSpPr>
          <p:nvPr/>
        </p:nvCxnSpPr>
        <p:spPr bwMode="auto">
          <a:xfrm>
            <a:off x="1783670" y="4381956"/>
            <a:ext cx="2886236" cy="415196"/>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3187788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30190"/>
                                        </p:tgtEl>
                                        <p:attrNameLst>
                                          <p:attrName>style.visibility</p:attrName>
                                        </p:attrNameLst>
                                      </p:cBhvr>
                                      <p:to>
                                        <p:strVal val="visible"/>
                                      </p:to>
                                    </p:set>
                                    <p:animEffect transition="in" filter="slide(fromLeft)">
                                      <p:cBhvr>
                                        <p:cTn id="7" dur="500"/>
                                        <p:tgtEl>
                                          <p:spTgt spid="13301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3402470"/>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定义</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en-AU" altLang="zh-CN" sz="2200" dirty="0">
                <a:sym typeface="Times New Roman" panose="02020603050405020304" pitchFamily="18" charset="0"/>
              </a:rPr>
              <a:t>The process by which multiple models </a:t>
            </a:r>
            <a:r>
              <a:rPr lang="en-AU" altLang="zh-CN" sz="2200">
                <a:sym typeface="Times New Roman" panose="02020603050405020304" pitchFamily="18" charset="0"/>
              </a:rPr>
              <a:t>are </a:t>
            </a:r>
            <a:r>
              <a:rPr lang="en-AU" altLang="zh-CN" sz="2200" b="1">
                <a:solidFill>
                  <a:srgbClr val="FF6600"/>
                </a:solidFill>
                <a:sym typeface="Times New Roman" panose="02020603050405020304" pitchFamily="18" charset="0"/>
              </a:rPr>
              <a:t>strategically generated</a:t>
            </a:r>
            <a:r>
              <a:rPr lang="en-AU" altLang="zh-CN" sz="2200" b="1" dirty="0">
                <a:solidFill>
                  <a:srgbClr val="FF6600"/>
                </a:solidFill>
                <a:sym typeface="Times New Roman" panose="02020603050405020304" pitchFamily="18" charset="0"/>
              </a:rPr>
              <a:t> </a:t>
            </a:r>
            <a:r>
              <a:rPr lang="en-AU" altLang="zh-CN" sz="2200">
                <a:sym typeface="Times New Roman" panose="02020603050405020304" pitchFamily="18" charset="0"/>
              </a:rPr>
              <a:t>and </a:t>
            </a:r>
            <a:r>
              <a:rPr lang="en-AU" altLang="zh-CN" sz="2200" b="1">
                <a:solidFill>
                  <a:srgbClr val="FF6600"/>
                </a:solidFill>
                <a:sym typeface="Times New Roman" panose="02020603050405020304" pitchFamily="18" charset="0"/>
              </a:rPr>
              <a:t>combined</a:t>
            </a:r>
            <a:r>
              <a:rPr lang="en-AU" altLang="zh-CN" sz="2200">
                <a:sym typeface="Times New Roman" panose="02020603050405020304" pitchFamily="18" charset="0"/>
              </a:rPr>
              <a:t> </a:t>
            </a:r>
            <a:r>
              <a:rPr lang="en-AU" altLang="zh-CN" sz="2200" dirty="0">
                <a:sym typeface="Times New Roman" panose="02020603050405020304" pitchFamily="18" charset="0"/>
              </a:rPr>
              <a:t>in order </a:t>
            </a:r>
            <a:r>
              <a:rPr lang="en-AU" altLang="zh-CN" sz="2200">
                <a:sym typeface="Times New Roman" panose="02020603050405020304" pitchFamily="18" charset="0"/>
              </a:rPr>
              <a:t>to </a:t>
            </a:r>
            <a:r>
              <a:rPr lang="en-AU" altLang="zh-CN" sz="2200" b="1">
                <a:solidFill>
                  <a:srgbClr val="FF6600"/>
                </a:solidFill>
                <a:sym typeface="Times New Roman" panose="02020603050405020304" pitchFamily="18" charset="0"/>
              </a:rPr>
              <a:t>better</a:t>
            </a:r>
            <a:r>
              <a:rPr lang="en-AU" altLang="zh-CN" sz="2200" dirty="0">
                <a:sym typeface="Times New Roman" panose="02020603050405020304" pitchFamily="18" charset="0"/>
              </a:rPr>
              <a:t> solve a particular Machine Learning problem.</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动机</a:t>
            </a:r>
            <a:endParaRPr lang="en-US" altLang="zh-CN" sz="2400" dirty="0">
              <a:solidFill>
                <a:schemeClr val="tx1">
                  <a:lumMod val="85000"/>
                  <a:lumOff val="15000"/>
                </a:schemeClr>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提高单分类器</a:t>
            </a:r>
            <a:r>
              <a:rPr lang="zh-CN" altLang="en-US" sz="2200">
                <a:sym typeface="Times New Roman" panose="02020603050405020304" pitchFamily="18" charset="0"/>
              </a:rPr>
              <a:t>的性能</a:t>
            </a:r>
            <a:endParaRPr lang="en-US" altLang="zh-CN"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学习简介</a:t>
            </a:r>
          </a:p>
        </p:txBody>
      </p:sp>
    </p:spTree>
    <p:extLst>
      <p:ext uri="{BB962C8B-B14F-4D97-AF65-F5344CB8AC3E}">
        <p14:creationId xmlns:p14="http://schemas.microsoft.com/office/powerpoint/2010/main" val="662036706"/>
      </p:ext>
    </p:extLst>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92DB63D8-36CD-43BE-BC7F-0B03248768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3200"/>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90" name="Text Box 14"/>
          <p:cNvSpPr txBox="1">
            <a:spLocks noChangeArrowheads="1"/>
          </p:cNvSpPr>
          <p:nvPr/>
        </p:nvSpPr>
        <p:spPr bwMode="auto">
          <a:xfrm>
            <a:off x="567632" y="3562912"/>
            <a:ext cx="12897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Weak </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Classifier 3</a:t>
            </a:r>
          </a:p>
        </p:txBody>
      </p: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8" name="AutoShape 15">
            <a:extLst>
              <a:ext uri="{FF2B5EF4-FFF2-40B4-BE49-F238E27FC236}">
                <a16:creationId xmlns:a16="http://schemas.microsoft.com/office/drawing/2014/main" id="{10F4275F-9D6F-4336-BB7D-68D0C8BD056C}"/>
              </a:ext>
            </a:extLst>
          </p:cNvPr>
          <p:cNvCxnSpPr>
            <a:cxnSpLocks noChangeShapeType="1"/>
            <a:stCxn id="1330190" idx="3"/>
          </p:cNvCxnSpPr>
          <p:nvPr/>
        </p:nvCxnSpPr>
        <p:spPr bwMode="auto">
          <a:xfrm flipV="1">
            <a:off x="1857409" y="3645024"/>
            <a:ext cx="2256038" cy="241054"/>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Line 12">
            <a:extLst>
              <a:ext uri="{FF2B5EF4-FFF2-40B4-BE49-F238E27FC236}">
                <a16:creationId xmlns:a16="http://schemas.microsoft.com/office/drawing/2014/main" id="{2E50ED3B-23ED-465A-A255-36645C7173ED}"/>
              </a:ext>
            </a:extLst>
          </p:cNvPr>
          <p:cNvSpPr>
            <a:spLocks noChangeShapeType="1"/>
          </p:cNvSpPr>
          <p:nvPr/>
        </p:nvSpPr>
        <p:spPr bwMode="auto">
          <a:xfrm flipH="1" flipV="1">
            <a:off x="4113447" y="2110554"/>
            <a:ext cx="152400" cy="3124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45330246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30190"/>
                                        </p:tgtEl>
                                        <p:attrNameLst>
                                          <p:attrName>style.visibility</p:attrName>
                                        </p:attrNameLst>
                                      </p:cBhvr>
                                      <p:to>
                                        <p:strVal val="visible"/>
                                      </p:to>
                                    </p:set>
                                    <p:animEffect transition="in" filter="slide(fromLeft)">
                                      <p:cBhvr>
                                        <p:cTn id="11" dur="500"/>
                                        <p:tgtEl>
                                          <p:spTgt spid="133019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90"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92DB63D8-36CD-43BE-BC7F-0B03248768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4300" y="1843200"/>
            <a:ext cx="383540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0190" name="Text Box 14"/>
          <p:cNvSpPr txBox="1">
            <a:spLocks noChangeArrowheads="1"/>
          </p:cNvSpPr>
          <p:nvPr/>
        </p:nvSpPr>
        <p:spPr bwMode="auto">
          <a:xfrm>
            <a:off x="3060555" y="5753867"/>
            <a:ext cx="34291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Final classifier is </a:t>
            </a:r>
          </a:p>
          <a:p>
            <a:pPr algn="ctr">
              <a:spcBef>
                <a:spcPct val="0"/>
              </a:spcBef>
              <a:buClrTx/>
              <a:buSzTx/>
              <a:buFontTx/>
              <a:buNone/>
            </a:pPr>
            <a:r>
              <a:rPr lang="en-US" altLang="zh-TW" sz="1800" b="1">
                <a:latin typeface="Times New Roman" pitchFamily="18" charset="0"/>
                <a:ea typeface="微软雅黑" panose="020B0503020204020204" pitchFamily="34" charset="-122"/>
                <a:cs typeface="Arial" charset="0"/>
                <a:sym typeface="Times New Roman" panose="02020603050405020304" pitchFamily="18" charset="0"/>
              </a:rPr>
              <a:t>a combination of weak classifiers</a:t>
            </a:r>
          </a:p>
        </p:txBody>
      </p:sp>
      <p:sp>
        <p:nvSpPr>
          <p:cNvPr id="7" name="标题 19">
            <a:extLst>
              <a:ext uri="{FF2B5EF4-FFF2-40B4-BE49-F238E27FC236}">
                <a16:creationId xmlns:a16="http://schemas.microsoft.com/office/drawing/2014/main" id="{17DA782C-B742-4471-806D-54DC889BBEF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提出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示例</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Line 12">
            <a:extLst>
              <a:ext uri="{FF2B5EF4-FFF2-40B4-BE49-F238E27FC236}">
                <a16:creationId xmlns:a16="http://schemas.microsoft.com/office/drawing/2014/main" id="{2E50ED3B-23ED-465A-A255-36645C7173ED}"/>
              </a:ext>
            </a:extLst>
          </p:cNvPr>
          <p:cNvSpPr>
            <a:spLocks noChangeShapeType="1"/>
          </p:cNvSpPr>
          <p:nvPr/>
        </p:nvSpPr>
        <p:spPr bwMode="auto">
          <a:xfrm flipH="1" flipV="1">
            <a:off x="4113447" y="2110554"/>
            <a:ext cx="152400" cy="3124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Line 13">
            <a:extLst>
              <a:ext uri="{FF2B5EF4-FFF2-40B4-BE49-F238E27FC236}">
                <a16:creationId xmlns:a16="http://schemas.microsoft.com/office/drawing/2014/main" id="{2E2224BF-A83F-4DE2-914E-F4E6E2834EAF}"/>
              </a:ext>
            </a:extLst>
          </p:cNvPr>
          <p:cNvSpPr>
            <a:spLocks noChangeShapeType="1"/>
          </p:cNvSpPr>
          <p:nvPr/>
        </p:nvSpPr>
        <p:spPr bwMode="auto">
          <a:xfrm flipV="1">
            <a:off x="2958306" y="3438674"/>
            <a:ext cx="3227388" cy="381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Line 12">
            <a:extLst>
              <a:ext uri="{FF2B5EF4-FFF2-40B4-BE49-F238E27FC236}">
                <a16:creationId xmlns:a16="http://schemas.microsoft.com/office/drawing/2014/main" id="{08C79170-32DB-4E13-81BE-4208A3EF29E1}"/>
              </a:ext>
            </a:extLst>
          </p:cNvPr>
          <p:cNvSpPr>
            <a:spLocks noChangeShapeType="1"/>
          </p:cNvSpPr>
          <p:nvPr/>
        </p:nvSpPr>
        <p:spPr bwMode="auto">
          <a:xfrm flipH="1" flipV="1">
            <a:off x="4669906" y="2121705"/>
            <a:ext cx="838200" cy="3048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247823231"/>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0190"/>
                                        </p:tgtEl>
                                        <p:attrNameLst>
                                          <p:attrName>style.visibility</p:attrName>
                                        </p:attrNameLst>
                                      </p:cBhvr>
                                      <p:to>
                                        <p:strVal val="visible"/>
                                      </p:to>
                                    </p:set>
                                    <p:anim calcmode="lin" valueType="num">
                                      <p:cBhvr additive="base">
                                        <p:cTn id="7" dur="500"/>
                                        <p:tgtEl>
                                          <p:spTgt spid="1330190"/>
                                        </p:tgtEl>
                                        <p:attrNameLst>
                                          <p:attrName>ppt_y</p:attrName>
                                        </p:attrNameLst>
                                      </p:cBhvr>
                                      <p:tavLst>
                                        <p:tav tm="0">
                                          <p:val>
                                            <p:strVal val="#ppt_y-#ppt_h*1.125000"/>
                                          </p:val>
                                        </p:tav>
                                        <p:tav tm="100000">
                                          <p:val>
                                            <p:strVal val="#ppt_y"/>
                                          </p:val>
                                        </p:tav>
                                      </p:tavLst>
                                    </p:anim>
                                    <p:animEffect transition="in" filter="wipe(down)">
                                      <p:cBhvr>
                                        <p:cTn id="8" dur="500"/>
                                        <p:tgtEl>
                                          <p:spTgt spid="1330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9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2.2.3 Boosting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Weight</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756000"/>
            <a:ext cx="8640000" cy="288918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数据的权重有两</a:t>
            </a:r>
            <a:r>
              <a:rPr lang="zh-CN" altLang="en-US" sz="2400">
                <a:solidFill>
                  <a:schemeClr val="tx1">
                    <a:lumMod val="85000"/>
                    <a:lumOff val="15000"/>
                  </a:schemeClr>
                </a:solidFill>
                <a:cs typeface="+mn-ea"/>
                <a:sym typeface="Times New Roman" panose="02020603050405020304" pitchFamily="18" charset="0"/>
              </a:rPr>
              <a:t>个作用</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使用这些</a:t>
            </a:r>
            <a:r>
              <a:rPr lang="zh-CN" altLang="en-US" sz="2200" b="1" dirty="0">
                <a:solidFill>
                  <a:srgbClr val="FF6600"/>
                </a:solidFill>
                <a:cs typeface="+mn-ea"/>
                <a:sym typeface="Times New Roman" panose="02020603050405020304" pitchFamily="18" charset="0"/>
              </a:rPr>
              <a:t>权值作为抽样分布，进行对数据</a:t>
            </a:r>
            <a:r>
              <a:rPr lang="zh-CN" altLang="en-US" sz="2200" b="1">
                <a:solidFill>
                  <a:srgbClr val="FF6600"/>
                </a:solidFill>
                <a:cs typeface="+mn-ea"/>
                <a:sym typeface="Times New Roman" panose="02020603050405020304" pitchFamily="18" charset="0"/>
              </a:rPr>
              <a:t>的抽样</a:t>
            </a:r>
            <a:endParaRPr lang="en-US" altLang="zh-CN" sz="2200" b="1" dirty="0">
              <a:solidFill>
                <a:srgbClr val="FF6600"/>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分类器可以使用权值学习有利于高权重样本的分类器。</a:t>
            </a:r>
            <a:r>
              <a:rPr lang="zh-CN" altLang="en-US" sz="2200" b="1" dirty="0">
                <a:solidFill>
                  <a:srgbClr val="FF6600"/>
                </a:solidFill>
                <a:cs typeface="+mn-ea"/>
                <a:sym typeface="Times New Roman" panose="02020603050405020304" pitchFamily="18" charset="0"/>
              </a:rPr>
              <a:t>把一个弱分类器提升为一个</a:t>
            </a:r>
            <a:r>
              <a:rPr lang="zh-CN" altLang="en-US" sz="2200" b="1">
                <a:solidFill>
                  <a:srgbClr val="FF6600"/>
                </a:solidFill>
                <a:cs typeface="+mn-ea"/>
                <a:sym typeface="Times New Roman" panose="02020603050405020304" pitchFamily="18" charset="0"/>
              </a:rPr>
              <a:t>强分类器</a:t>
            </a:r>
            <a:endParaRPr lang="en-US" altLang="zh-CN" sz="2200" b="1" dirty="0">
              <a:solidFill>
                <a:srgbClr val="FF6600"/>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Boosting</a:t>
            </a:r>
            <a:r>
              <a:rPr lang="zh-CN" altLang="en-US" sz="2400" dirty="0">
                <a:solidFill>
                  <a:schemeClr val="tx1">
                    <a:lumMod val="85000"/>
                    <a:lumOff val="15000"/>
                  </a:schemeClr>
                </a:solidFill>
                <a:cs typeface="+mn-ea"/>
                <a:sym typeface="Times New Roman" panose="02020603050405020304" pitchFamily="18" charset="0"/>
              </a:rPr>
              <a:t>算法</a:t>
            </a:r>
            <a:r>
              <a:rPr lang="zh-CN" altLang="en-US" sz="2400">
                <a:solidFill>
                  <a:schemeClr val="tx1">
                    <a:lumMod val="85000"/>
                    <a:lumOff val="15000"/>
                  </a:schemeClr>
                </a:solidFill>
                <a:cs typeface="+mn-ea"/>
                <a:sym typeface="Times New Roman" panose="02020603050405020304" pitchFamily="18" charset="0"/>
              </a:rPr>
              <a:t>之一：</a:t>
            </a:r>
            <a:r>
              <a:rPr lang="en-US" altLang="zh-CN" sz="2400" err="1">
                <a:solidFill>
                  <a:schemeClr val="tx1">
                    <a:lumMod val="85000"/>
                    <a:lumOff val="15000"/>
                  </a:schemeClr>
                </a:solidFill>
                <a:cs typeface="+mn-ea"/>
                <a:sym typeface="Times New Roman" panose="02020603050405020304" pitchFamily="18" charset="0"/>
              </a:rPr>
              <a:t>AdaBoost</a:t>
            </a:r>
            <a:r>
              <a:rPr lang="zh-CN" altLang="en-US" sz="2400">
                <a:solidFill>
                  <a:schemeClr val="tx1">
                    <a:lumMod val="85000"/>
                    <a:lumOff val="15000"/>
                  </a:schemeClr>
                </a:solidFill>
                <a:cs typeface="+mn-ea"/>
                <a:sym typeface="Times New Roman" panose="02020603050405020304" pitchFamily="18" charset="0"/>
              </a:rPr>
              <a:t>算法</a:t>
            </a:r>
            <a:endParaRPr lang="en-US" altLang="zh-CN" sz="2400" dirty="0">
              <a:solidFill>
                <a:schemeClr val="tx1">
                  <a:lumMod val="85000"/>
                  <a:lumOff val="15000"/>
                </a:schemeClr>
              </a:solidFill>
              <a:cs typeface="+mn-ea"/>
              <a:sym typeface="Times New Roman" panose="02020603050405020304" pitchFamily="18" charset="0"/>
            </a:endParaRPr>
          </a:p>
        </p:txBody>
      </p:sp>
      <p:pic>
        <p:nvPicPr>
          <p:cNvPr id="4" name="Picture 13"/>
          <p:cNvPicPr>
            <a:picLocks noChangeAspect="1"/>
          </p:cNvPicPr>
          <p:nvPr/>
        </p:nvPicPr>
        <p:blipFill rotWithShape="1">
          <a:blip r:embed="rId2"/>
          <a:srcRect l="5744"/>
          <a:stretch/>
        </p:blipFill>
        <p:spPr>
          <a:xfrm>
            <a:off x="1834040" y="4149080"/>
            <a:ext cx="2399674" cy="2190285"/>
          </a:xfrm>
          <a:prstGeom prst="rect">
            <a:avLst/>
          </a:prstGeom>
        </p:spPr>
      </p:pic>
      <p:pic>
        <p:nvPicPr>
          <p:cNvPr id="5" name="Picture 3"/>
          <p:cNvPicPr>
            <a:picLocks noChangeAspect="1"/>
          </p:cNvPicPr>
          <p:nvPr/>
        </p:nvPicPr>
        <p:blipFill>
          <a:blip r:embed="rId3"/>
          <a:stretch>
            <a:fillRect/>
          </a:stretch>
        </p:blipFill>
        <p:spPr>
          <a:xfrm>
            <a:off x="5139462" y="3941027"/>
            <a:ext cx="2024826" cy="2398338"/>
          </a:xfrm>
          <a:prstGeom prst="rect">
            <a:avLst/>
          </a:prstGeom>
        </p:spPr>
      </p:pic>
    </p:spTree>
    <p:extLst>
      <p:ext uri="{BB962C8B-B14F-4D97-AF65-F5344CB8AC3E}">
        <p14:creationId xmlns:p14="http://schemas.microsoft.com/office/powerpoint/2010/main" val="117834974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anim calcmode="lin" valueType="num">
                                      <p:cBhvr>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6029343"/>
          </a:xfrm>
          <a:prstGeom prst="rect">
            <a:avLst/>
          </a:prstGeom>
        </p:spPr>
        <p:txBody>
          <a:bodyPr wrap="square">
            <a:spAutoFit/>
          </a:bodyPr>
          <a:lstStyle/>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核心思想</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样本的权重</a:t>
            </a:r>
          </a:p>
          <a:p>
            <a:pPr marL="817200" lvl="1" indent="-360000" algn="just">
              <a:lnSpc>
                <a:spcPct val="13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没有先验知识的情况下，初始的分布应为等概分布，也就是训练集</a:t>
            </a:r>
            <a:r>
              <a:rPr lang="zh-CN" altLang="en-US" sz="2200">
                <a:solidFill>
                  <a:schemeClr val="tx1">
                    <a:lumMod val="85000"/>
                    <a:lumOff val="15000"/>
                  </a:schemeClr>
                </a:solidFill>
                <a:cs typeface="+mn-ea"/>
                <a:sym typeface="Times New Roman" panose="02020603050405020304" pitchFamily="18" charset="0"/>
              </a:rPr>
              <a:t>如果有</a:t>
            </a:r>
            <a:r>
              <a:rPr lang="en-US" altLang="zh-CN" sz="2200" dirty="0">
                <a:solidFill>
                  <a:schemeClr val="tx1">
                    <a:lumMod val="85000"/>
                    <a:lumOff val="15000"/>
                  </a:schemeClr>
                </a:solidFill>
                <a:cs typeface="+mn-ea"/>
                <a:sym typeface="Times New Roman" panose="02020603050405020304" pitchFamily="18" charset="0"/>
              </a:rPr>
              <a:t>N</a:t>
            </a:r>
            <a:r>
              <a:rPr lang="zh-CN" altLang="en-US" sz="2200" dirty="0">
                <a:solidFill>
                  <a:schemeClr val="tx1">
                    <a:lumMod val="85000"/>
                    <a:lumOff val="15000"/>
                  </a:schemeClr>
                </a:solidFill>
                <a:cs typeface="+mn-ea"/>
                <a:sym typeface="Times New Roman" panose="02020603050405020304" pitchFamily="18" charset="0"/>
              </a:rPr>
              <a:t>个样本，每个样本的分布</a:t>
            </a:r>
            <a:r>
              <a:rPr lang="zh-CN" altLang="en-US" sz="2200">
                <a:solidFill>
                  <a:schemeClr val="tx1">
                    <a:lumMod val="85000"/>
                    <a:lumOff val="15000"/>
                  </a:schemeClr>
                </a:solidFill>
                <a:cs typeface="+mn-ea"/>
                <a:sym typeface="Times New Roman" panose="02020603050405020304" pitchFamily="18" charset="0"/>
              </a:rPr>
              <a:t>概率为</a:t>
            </a:r>
            <a:r>
              <a:rPr lang="en-US" altLang="zh-CN" sz="2200" dirty="0">
                <a:solidFill>
                  <a:schemeClr val="tx1">
                    <a:lumMod val="85000"/>
                    <a:lumOff val="15000"/>
                  </a:schemeClr>
                </a:solidFill>
                <a:cs typeface="+mn-ea"/>
                <a:sym typeface="Times New Roman" panose="02020603050405020304" pitchFamily="18" charset="0"/>
              </a:rPr>
              <a:t>1/N</a:t>
            </a:r>
          </a:p>
          <a:p>
            <a:pPr marL="817200" lvl="1" indent="-360000" algn="just">
              <a:lnSpc>
                <a:spcPct val="13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每次循环一后提高错误样本的分布概率，</a:t>
            </a:r>
            <a:r>
              <a:rPr lang="zh-CN" altLang="en-US" sz="2200" b="1" dirty="0">
                <a:solidFill>
                  <a:srgbClr val="FF6600"/>
                </a:solidFill>
                <a:cs typeface="+mn-ea"/>
                <a:sym typeface="Times New Roman" panose="02020603050405020304" pitchFamily="18" charset="0"/>
              </a:rPr>
              <a:t>分错样本在训练集中所占权重增大， 使得下一次循环的弱学习机能够集中力量对这些错误样本进行判断</a:t>
            </a:r>
            <a:r>
              <a:rPr lang="zh-CN" altLang="en-US" sz="2200" dirty="0">
                <a:solidFill>
                  <a:schemeClr val="tx1">
                    <a:lumMod val="85000"/>
                    <a:lumOff val="15000"/>
                  </a:schemeClr>
                </a:solidFill>
                <a:cs typeface="+mn-ea"/>
                <a:sym typeface="Times New Roman" panose="02020603050405020304" pitchFamily="18" charset="0"/>
              </a:rPr>
              <a:t>。</a:t>
            </a:r>
          </a:p>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弱学习机的权重</a:t>
            </a:r>
          </a:p>
          <a:p>
            <a:pPr marL="817200" lvl="1" indent="-360000" algn="just">
              <a:lnSpc>
                <a:spcPct val="13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准确率越高的弱学习机权重越高</a:t>
            </a:r>
          </a:p>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循环控制：损失函数达到最小</a:t>
            </a:r>
          </a:p>
          <a:p>
            <a:pPr marL="817200" lvl="1" indent="-360000" algn="just">
              <a:lnSpc>
                <a:spcPct val="13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在强学习机的组合中增加一个加权的弱学习机，使准确率提高，损失函数值</a:t>
            </a:r>
            <a:r>
              <a:rPr lang="zh-CN" altLang="en-US" sz="2200">
                <a:solidFill>
                  <a:schemeClr val="tx1">
                    <a:lumMod val="85000"/>
                    <a:lumOff val="15000"/>
                  </a:schemeClr>
                </a:solidFill>
                <a:cs typeface="+mn-ea"/>
                <a:sym typeface="Times New Roman" panose="02020603050405020304" pitchFamily="18" charset="0"/>
              </a:rPr>
              <a:t>减小。</a:t>
            </a:r>
            <a:endParaRPr lang="zh-CN" altLang="en-US" sz="2200" dirty="0">
              <a:solidFill>
                <a:schemeClr val="tx1">
                  <a:lumMod val="85000"/>
                  <a:lumOff val="15000"/>
                </a:schemeClr>
              </a:solidFill>
              <a:cs typeface="+mn-ea"/>
              <a:sym typeface="Times New Roman" panose="02020603050405020304" pitchFamily="18" charset="0"/>
            </a:endParaRPr>
          </a:p>
        </p:txBody>
      </p:sp>
      <p:sp>
        <p:nvSpPr>
          <p:cNvPr id="5" name="标题 1">
            <a:extLst>
              <a:ext uri="{FF2B5EF4-FFF2-40B4-BE49-F238E27FC236}">
                <a16:creationId xmlns:a16="http://schemas.microsoft.com/office/drawing/2014/main" id="{A20C68E7-18DD-4535-B7D6-2B7832D18224}"/>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2.2.3 Boosting Weight</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961238848"/>
      </p:ext>
    </p:extLst>
  </p:cSld>
  <p:clrMapOvr>
    <a:masterClrMapping/>
  </p:clrMapOvr>
  <p:transition spd="med">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2.2.4 Boosting</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分类过程</a:t>
            </a:r>
          </a:p>
        </p:txBody>
      </p:sp>
      <p:grpSp>
        <p:nvGrpSpPr>
          <p:cNvPr id="5" name="组合 3"/>
          <p:cNvGrpSpPr>
            <a:grpSpLocks/>
          </p:cNvGrpSpPr>
          <p:nvPr/>
        </p:nvGrpSpPr>
        <p:grpSpPr bwMode="auto">
          <a:xfrm>
            <a:off x="510866" y="2348880"/>
            <a:ext cx="8122268" cy="2343150"/>
            <a:chOff x="528020" y="1928802"/>
            <a:chExt cx="8122268" cy="2343161"/>
          </a:xfrm>
        </p:grpSpPr>
        <p:sp>
          <p:nvSpPr>
            <p:cNvPr id="6" name="矩形 4"/>
            <p:cNvSpPr/>
            <p:nvPr/>
          </p:nvSpPr>
          <p:spPr>
            <a:xfrm>
              <a:off x="2114550" y="1928802"/>
              <a:ext cx="1385888" cy="91440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Base classifier </a:t>
              </a:r>
              <a:r>
                <a:rPr lang="en-US" altLang="zh-CN" i="1" dirty="0">
                  <a:latin typeface="Times New Roman" panose="02020603050405020304" pitchFamily="18" charset="0"/>
                  <a:ea typeface="微软雅黑" panose="020B0503020204020204" pitchFamily="34" charset="-122"/>
                  <a:sym typeface="Times New Roman" panose="02020603050405020304" pitchFamily="18" charset="0"/>
                </a:rPr>
                <a:t>h</a:t>
              </a:r>
              <a:r>
                <a:rPr lang="en-US" altLang="zh-CN" baseline="-25000" dirty="0">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(x)</a:t>
              </a:r>
            </a:p>
          </p:txBody>
        </p:sp>
        <p:sp>
          <p:nvSpPr>
            <p:cNvPr id="7" name="矩形 5"/>
            <p:cNvSpPr/>
            <p:nvPr/>
          </p:nvSpPr>
          <p:spPr>
            <a:xfrm>
              <a:off x="5614984" y="1928802"/>
              <a:ext cx="1404717" cy="91440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Base classifier</a:t>
              </a:r>
            </a:p>
            <a:p>
              <a:pPr algn="ctr">
                <a:defRPr/>
              </a:pPr>
              <a:r>
                <a:rPr lang="en-US" altLang="zh-CN" i="1" dirty="0" err="1">
                  <a:latin typeface="Times New Roman" panose="02020603050405020304" pitchFamily="18" charset="0"/>
                  <a:ea typeface="微软雅黑" panose="020B0503020204020204" pitchFamily="34" charset="-122"/>
                  <a:sym typeface="Times New Roman" panose="02020603050405020304" pitchFamily="18" charset="0"/>
                </a:rPr>
                <a:t>h</a:t>
              </a:r>
              <a:r>
                <a:rPr lang="en-US" altLang="zh-CN" baseline="-25000" dirty="0" err="1">
                  <a:latin typeface="Times New Roman" panose="02020603050405020304" pitchFamily="18" charset="0"/>
                  <a:ea typeface="微软雅黑" panose="020B0503020204020204" pitchFamily="34" charset="-122"/>
                  <a:sym typeface="Times New Roman" panose="02020603050405020304" pitchFamily="18" charset="0"/>
                </a:rPr>
                <a:t>T</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(x)</a:t>
              </a:r>
            </a:p>
          </p:txBody>
        </p:sp>
        <p:sp>
          <p:nvSpPr>
            <p:cNvPr id="8" name="矩形 6"/>
            <p:cNvSpPr/>
            <p:nvPr/>
          </p:nvSpPr>
          <p:spPr>
            <a:xfrm>
              <a:off x="3857624" y="1928802"/>
              <a:ext cx="1400175" cy="91440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Base classifier</a:t>
              </a:r>
            </a:p>
            <a:p>
              <a:pPr algn="ctr">
                <a:defRPr/>
              </a:pPr>
              <a:r>
                <a:rPr lang="en-US" altLang="zh-CN" i="1" dirty="0">
                  <a:latin typeface="Times New Roman" panose="02020603050405020304" pitchFamily="18" charset="0"/>
                  <a:ea typeface="微软雅黑" panose="020B0503020204020204" pitchFamily="34" charset="-122"/>
                  <a:sym typeface="Times New Roman" panose="02020603050405020304" pitchFamily="18" charset="0"/>
                </a:rPr>
                <a:t>h</a:t>
              </a:r>
              <a:r>
                <a:rPr lang="en-US" altLang="zh-CN" baseline="-25000" dirty="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(x)</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流程图: 数据 7"/>
            <p:cNvSpPr/>
            <p:nvPr/>
          </p:nvSpPr>
          <p:spPr>
            <a:xfrm>
              <a:off x="528020" y="2077003"/>
              <a:ext cx="1400793" cy="612778"/>
            </a:xfrm>
            <a:prstGeom prst="flowChartInputOutput">
              <a:avLst/>
            </a:prstGeom>
          </p:spPr>
          <p:style>
            <a:lnRef idx="1">
              <a:schemeClr val="accent2"/>
            </a:lnRef>
            <a:fillRef idx="2">
              <a:schemeClr val="accent2"/>
            </a:fillRef>
            <a:effectRef idx="1">
              <a:schemeClr val="accent2"/>
            </a:effectRef>
            <a:fontRef idx="minor">
              <a:schemeClr val="dk1"/>
            </a:fontRef>
          </p:style>
          <p:txBody>
            <a:bodyPr lIns="0" rIns="0"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Training</a:t>
              </a:r>
              <a:endParaRPr lang="en-US" altLang="zh-CN" baseline="-25000"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0" name="直接箭头连接符 8"/>
            <p:cNvCxnSpPr>
              <a:cxnSpLocks/>
              <a:stCxn id="9" idx="5"/>
              <a:endCxn id="6" idx="1"/>
            </p:cNvCxnSpPr>
            <p:nvPr/>
          </p:nvCxnSpPr>
          <p:spPr>
            <a:xfrm>
              <a:off x="1788734" y="2383392"/>
              <a:ext cx="325816" cy="2612"/>
            </a:xfrm>
            <a:prstGeom prst="straightConnector1">
              <a:avLst/>
            </a:prstGeom>
            <a:ln w="38100">
              <a:solidFill>
                <a:srgbClr val="13548C"/>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9"/>
            <p:cNvCxnSpPr>
              <a:stCxn id="6" idx="3"/>
              <a:endCxn id="8" idx="1"/>
            </p:cNvCxnSpPr>
            <p:nvPr/>
          </p:nvCxnSpPr>
          <p:spPr>
            <a:xfrm>
              <a:off x="3500438" y="2386004"/>
              <a:ext cx="357186" cy="0"/>
            </a:xfrm>
            <a:prstGeom prst="straightConnector1">
              <a:avLst/>
            </a:prstGeom>
            <a:ln w="38100">
              <a:solidFill>
                <a:srgbClr val="13548C"/>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0"/>
            <p:cNvCxnSpPr>
              <a:stCxn id="8" idx="3"/>
              <a:endCxn id="7" idx="1"/>
            </p:cNvCxnSpPr>
            <p:nvPr/>
          </p:nvCxnSpPr>
          <p:spPr>
            <a:xfrm>
              <a:off x="5257799" y="2386004"/>
              <a:ext cx="357185" cy="0"/>
            </a:xfrm>
            <a:prstGeom prst="straightConnector1">
              <a:avLst/>
            </a:prstGeom>
            <a:ln w="38100">
              <a:solidFill>
                <a:srgbClr val="13548C"/>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2214562" y="3357559"/>
              <a:ext cx="4500000" cy="91440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Boosting classifier</a:t>
              </a:r>
            </a:p>
            <a:p>
              <a:pPr algn="ctr">
                <a:defRP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H</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(x) = sign(</a:t>
              </a:r>
              <a:r>
                <a:rPr lang="zh-CN"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l-GR" altLang="zh-CN" sz="2000" i="1">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α</a:t>
              </a:r>
              <a:r>
                <a:rPr lang="en-US" altLang="zh-CN" sz="2000" baseline="-25000">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000">
                  <a:sym typeface="Wingdings" panose="0500000000000000000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h</a:t>
              </a:r>
              <a:r>
                <a:rPr lang="en-US" altLang="zh-CN" sz="2000" baseline="-25000">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(x))</a:t>
              </a:r>
            </a:p>
          </p:txBody>
        </p:sp>
        <p:sp>
          <p:nvSpPr>
            <p:cNvPr id="14" name="流程图: 数据 12"/>
            <p:cNvSpPr/>
            <p:nvPr/>
          </p:nvSpPr>
          <p:spPr>
            <a:xfrm>
              <a:off x="538982" y="3506209"/>
              <a:ext cx="1318393" cy="612778"/>
            </a:xfrm>
            <a:prstGeom prst="flowChartInputOutpu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Test</a:t>
              </a:r>
            </a:p>
          </p:txBody>
        </p:sp>
        <p:sp>
          <p:nvSpPr>
            <p:cNvPr id="15" name="流程图: 数据 13"/>
            <p:cNvSpPr/>
            <p:nvPr/>
          </p:nvSpPr>
          <p:spPr>
            <a:xfrm>
              <a:off x="7215188" y="3509809"/>
              <a:ext cx="1435100" cy="612778"/>
            </a:xfrm>
            <a:prstGeom prst="flowChartInputOutput">
              <a:avLst/>
            </a:prstGeom>
          </p:spPr>
          <p:style>
            <a:lnRef idx="1">
              <a:schemeClr val="accent2"/>
            </a:lnRef>
            <a:fillRef idx="2">
              <a:schemeClr val="accent2"/>
            </a:fillRef>
            <a:effectRef idx="1">
              <a:schemeClr val="accent2"/>
            </a:effectRef>
            <a:fontRef idx="minor">
              <a:schemeClr val="dk1"/>
            </a:fontRef>
          </p:style>
          <p:txBody>
            <a:bodyPr lIns="72000" tIns="36000" rIns="72000" bIns="36000" anchor="ctr"/>
            <a:lstStyle/>
            <a:p>
              <a:pPr algn="ctr">
                <a:defRPr/>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Results</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6" name="直接箭头连接符 17"/>
            <p:cNvCxnSpPr>
              <a:cxnSpLocks/>
              <a:stCxn id="14" idx="5"/>
              <a:endCxn id="13" idx="1"/>
            </p:cNvCxnSpPr>
            <p:nvPr/>
          </p:nvCxnSpPr>
          <p:spPr>
            <a:xfrm>
              <a:off x="1725536" y="3812599"/>
              <a:ext cx="489026" cy="2162"/>
            </a:xfrm>
            <a:prstGeom prst="straightConnector1">
              <a:avLst/>
            </a:prstGeom>
            <a:ln w="38100">
              <a:solidFill>
                <a:srgbClr val="13548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8"/>
            <p:cNvCxnSpPr>
              <a:cxnSpLocks/>
              <a:stCxn id="13" idx="3"/>
              <a:endCxn id="15" idx="2"/>
            </p:cNvCxnSpPr>
            <p:nvPr/>
          </p:nvCxnSpPr>
          <p:spPr>
            <a:xfrm>
              <a:off x="6714562" y="3814761"/>
              <a:ext cx="644136" cy="1438"/>
            </a:xfrm>
            <a:prstGeom prst="straightConnector1">
              <a:avLst/>
            </a:prstGeom>
            <a:ln w="38100">
              <a:solidFill>
                <a:srgbClr val="13548C"/>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4957742"/>
      </p:ext>
    </p:extLst>
  </p:cSld>
  <p:clrMapOvr>
    <a:masterClrMapping/>
  </p:clrMapOvr>
  <p:transition spd="med">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52000" y="756000"/>
            <a:ext cx="8153400" cy="4174797"/>
          </a:xfrm>
          <a:prstGeom prst="rect">
            <a:avLst/>
          </a:prstGeom>
        </p:spPr>
        <p:txBody>
          <a:bodyPr>
            <a:spAutoFit/>
          </a:bodyPr>
          <a:lstStyle/>
          <a:p>
            <a:pPr marL="0" indent="0">
              <a:lnSpc>
                <a:spcPct val="120000"/>
              </a:lnSpc>
              <a:spcBef>
                <a:spcPts val="600"/>
              </a:spcBef>
              <a:buNone/>
            </a:pPr>
            <a:r>
              <a:rPr lang="en-US" dirty="0">
                <a:latin typeface="Times New Roman" panose="02020603050405020304" pitchFamily="18" charset="0"/>
                <a:ea typeface="微软雅黑" panose="020B0503020204020204" pitchFamily="34" charset="-122"/>
                <a:sym typeface="Times New Roman" panose="02020603050405020304" pitchFamily="18" charset="0"/>
              </a:rPr>
              <a:t>for k = 1 to </a:t>
            </a:r>
            <a:r>
              <a:rPr lang="en-US" i="1" dirty="0">
                <a:latin typeface="Times New Roman" panose="02020603050405020304" pitchFamily="18" charset="0"/>
                <a:ea typeface="微软雅黑" panose="020B0503020204020204" pitchFamily="34" charset="-122"/>
                <a:sym typeface="Times New Roman" panose="02020603050405020304" pitchFamily="18" charset="0"/>
              </a:rPr>
              <a:t>iterations</a:t>
            </a:r>
            <a:r>
              <a:rPr lang="en-US" dirty="0">
                <a:latin typeface="Times New Roman" panose="02020603050405020304" pitchFamily="18" charset="0"/>
                <a:ea typeface="微软雅黑" panose="020B0503020204020204" pitchFamily="34" charset="-122"/>
                <a:sym typeface="Times New Roman" panose="02020603050405020304" pitchFamily="18" charset="0"/>
              </a:rPr>
              <a:t>:</a:t>
            </a:r>
          </a:p>
          <a:p>
            <a:pPr marL="777240" lvl="1" indent="-457200">
              <a:lnSpc>
                <a:spcPct val="120000"/>
              </a:lnSpc>
              <a:spcBef>
                <a:spcPts val="600"/>
              </a:spcBef>
              <a:buFontTx/>
              <a:buChar char="-"/>
            </a:pPr>
            <a:r>
              <a:rPr lang="en-US" dirty="0" err="1">
                <a:latin typeface="Times New Roman" panose="02020603050405020304" pitchFamily="18" charset="0"/>
                <a:ea typeface="微软雅黑" panose="020B0503020204020204" pitchFamily="34" charset="-122"/>
                <a:sym typeface="Times New Roman" panose="02020603050405020304" pitchFamily="18" charset="0"/>
              </a:rPr>
              <a:t>classifier</a:t>
            </a:r>
            <a:r>
              <a:rPr lang="en-US" baseline="-25000" dirty="0" err="1">
                <a:latin typeface="Times New Roman" panose="02020603050405020304" pitchFamily="18" charset="0"/>
                <a:ea typeface="微软雅黑" panose="020B0503020204020204" pitchFamily="34" charset="-122"/>
                <a:sym typeface="Times New Roman" panose="02020603050405020304" pitchFamily="18" charset="0"/>
              </a:rPr>
              <a:t>k</a:t>
            </a:r>
            <a:r>
              <a:rPr lang="en-US" dirty="0">
                <a:latin typeface="Times New Roman" panose="02020603050405020304" pitchFamily="18" charset="0"/>
                <a:ea typeface="微软雅黑" panose="020B0503020204020204" pitchFamily="34" charset="-122"/>
                <a:sym typeface="Times New Roman" panose="02020603050405020304" pitchFamily="18" charset="0"/>
              </a:rPr>
              <a:t> = learn a weak classifier based on weights</a:t>
            </a:r>
          </a:p>
          <a:p>
            <a:pPr marL="777240" lvl="1" indent="-457200">
              <a:lnSpc>
                <a:spcPct val="120000"/>
              </a:lnSpc>
              <a:spcBef>
                <a:spcPts val="600"/>
              </a:spcBef>
              <a:buFontTx/>
              <a:buChar char="-"/>
            </a:pPr>
            <a:r>
              <a:rPr lang="en-US" dirty="0">
                <a:latin typeface="Times New Roman" panose="02020603050405020304" pitchFamily="18" charset="0"/>
                <a:ea typeface="微软雅黑" panose="020B0503020204020204" pitchFamily="34" charset="-122"/>
                <a:sym typeface="Times New Roman" panose="02020603050405020304" pitchFamily="18" charset="0"/>
              </a:rPr>
              <a:t>calculate weighted error for this classifier</a:t>
            </a:r>
            <a:r>
              <a:rPr lang="en-US" sz="1700"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dirty="0">
                <a:latin typeface="Times New Roman" panose="02020603050405020304" pitchFamily="18" charset="0"/>
                <a:ea typeface="微软雅黑" panose="020B0503020204020204" pitchFamily="34" charset="-122"/>
                <a:sym typeface="Times New Roman" panose="02020603050405020304" pitchFamily="18" charset="0"/>
              </a:rPr>
              <a:t>加权分类误差</a:t>
            </a:r>
            <a:r>
              <a:rPr lang="en-US" sz="1700" dirty="0">
                <a:latin typeface="Times New Roman" panose="02020603050405020304" pitchFamily="18" charset="0"/>
                <a:ea typeface="微软雅黑" panose="020B0503020204020204" pitchFamily="34" charset="-122"/>
                <a:sym typeface="Times New Roman" panose="02020603050405020304" pitchFamily="18" charset="0"/>
              </a:rPr>
              <a:t>)</a:t>
            </a:r>
          </a:p>
          <a:p>
            <a:pPr marL="320040" lvl="1" indent="0">
              <a:lnSpc>
                <a:spcPct val="150000"/>
              </a:lnSpc>
              <a:spcBef>
                <a:spcPts val="600"/>
              </a:spcBef>
              <a:buNone/>
            </a:pP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dirty="0">
                <a:latin typeface="Times New Roman" panose="02020603050405020304" pitchFamily="18" charset="0"/>
                <a:ea typeface="微软雅黑" panose="020B0503020204020204" pitchFamily="34" charset="-122"/>
                <a:sym typeface="Times New Roman" panose="02020603050405020304" pitchFamily="18" charset="0"/>
              </a:rPr>
              <a:t>calculate “score” for this classifier</a:t>
            </a:r>
            <a:r>
              <a:rPr lang="en-US" sz="1700"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dirty="0">
                <a:latin typeface="Times New Roman" panose="02020603050405020304" pitchFamily="18" charset="0"/>
                <a:ea typeface="微软雅黑" panose="020B0503020204020204" pitchFamily="34" charset="-122"/>
                <a:sym typeface="Times New Roman" panose="02020603050405020304" pitchFamily="18" charset="0"/>
              </a:rPr>
              <a:t>分类器的系数</a:t>
            </a:r>
            <a:r>
              <a:rPr lang="en-US" sz="1700" dirty="0">
                <a:latin typeface="Times New Roman" panose="02020603050405020304" pitchFamily="18" charset="0"/>
                <a:ea typeface="微软雅黑" panose="020B0503020204020204" pitchFamily="34" charset="-122"/>
                <a:sym typeface="Times New Roman" panose="02020603050405020304" pitchFamily="18" charset="0"/>
              </a:rPr>
              <a:t>)</a:t>
            </a:r>
          </a:p>
          <a:p>
            <a:pPr marL="594360" lvl="2" indent="0">
              <a:lnSpc>
                <a:spcPct val="120000"/>
              </a:lnSpc>
              <a:spcBef>
                <a:spcPts val="600"/>
              </a:spcBef>
              <a:buNone/>
            </a:pP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pPr marL="594360" lvl="2" indent="0">
              <a:lnSpc>
                <a:spcPct val="120000"/>
              </a:lnSpc>
              <a:spcBef>
                <a:spcPts val="600"/>
              </a:spcBef>
              <a:buNone/>
            </a:pP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dirty="0">
                <a:latin typeface="Times New Roman" panose="02020603050405020304" pitchFamily="18" charset="0"/>
                <a:ea typeface="微软雅黑" panose="020B0503020204020204" pitchFamily="34" charset="-122"/>
                <a:sym typeface="Times New Roman" panose="02020603050405020304" pitchFamily="18" charset="0"/>
              </a:rPr>
              <a:t>change the example weights</a:t>
            </a:r>
            <a:r>
              <a:rPr lang="en-US" altLang="zh-CN" sz="1700"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dirty="0">
                <a:latin typeface="Times New Roman" panose="02020603050405020304" pitchFamily="18" charset="0"/>
                <a:ea typeface="微软雅黑" panose="020B0503020204020204" pitchFamily="34" charset="-122"/>
                <a:sym typeface="Times New Roman" panose="02020603050405020304" pitchFamily="18" charset="0"/>
              </a:rPr>
              <a:t>权值的</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更新</a:t>
            </a:r>
            <a:r>
              <a:rPr lang="en-US" altLang="zh-CN" sz="170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7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标题 6"/>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2.2.5 AdaBoost</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train</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58955352"/>
              </p:ext>
            </p:extLst>
          </p:nvPr>
        </p:nvGraphicFramePr>
        <p:xfrm>
          <a:off x="3176175" y="3487220"/>
          <a:ext cx="2305050" cy="1019175"/>
        </p:xfrm>
        <a:graphic>
          <a:graphicData uri="http://schemas.openxmlformats.org/presentationml/2006/ole">
            <mc:AlternateContent xmlns:mc="http://schemas.openxmlformats.org/markup-compatibility/2006">
              <mc:Choice xmlns:v="urn:schemas-microsoft-com:vml" Requires="v">
                <p:oleObj spid="_x0000_s7392" name="Equation" r:id="rId4" imgW="1092200" imgH="482600" progId="Equation.3">
                  <p:embed/>
                </p:oleObj>
              </mc:Choice>
              <mc:Fallback>
                <p:oleObj name="Equation" r:id="rId4" imgW="1092200" imgH="482600" progId="Equation.3">
                  <p:embed/>
                  <p:pic>
                    <p:nvPicPr>
                      <p:cNvPr id="0" name=""/>
                      <p:cNvPicPr/>
                      <p:nvPr/>
                    </p:nvPicPr>
                    <p:blipFill>
                      <a:blip r:embed="rId5"/>
                      <a:stretch>
                        <a:fillRect/>
                      </a:stretch>
                    </p:blipFill>
                    <p:spPr>
                      <a:xfrm>
                        <a:off x="3176175" y="3487220"/>
                        <a:ext cx="2305050" cy="10191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3118296"/>
              </p:ext>
            </p:extLst>
          </p:nvPr>
        </p:nvGraphicFramePr>
        <p:xfrm>
          <a:off x="2106000" y="2376557"/>
          <a:ext cx="4932000" cy="686261"/>
        </p:xfrm>
        <a:graphic>
          <a:graphicData uri="http://schemas.openxmlformats.org/presentationml/2006/ole">
            <mc:AlternateContent xmlns:mc="http://schemas.openxmlformats.org/markup-compatibility/2006">
              <mc:Choice xmlns:v="urn:schemas-microsoft-com:vml" Requires="v">
                <p:oleObj spid="_x0000_s7393" name="Equation" r:id="rId6" imgW="2286000" imgH="317500" progId="Equation.3">
                  <p:embed/>
                </p:oleObj>
              </mc:Choice>
              <mc:Fallback>
                <p:oleObj name="Equation" r:id="rId6" imgW="2286000" imgH="317500" progId="Equation.3">
                  <p:embed/>
                  <p:pic>
                    <p:nvPicPr>
                      <p:cNvPr id="0" name=""/>
                      <p:cNvPicPr/>
                      <p:nvPr/>
                    </p:nvPicPr>
                    <p:blipFill>
                      <a:blip r:embed="rId7"/>
                      <a:stretch>
                        <a:fillRect/>
                      </a:stretch>
                    </p:blipFill>
                    <p:spPr>
                      <a:xfrm>
                        <a:off x="2106000" y="2376557"/>
                        <a:ext cx="4932000" cy="68626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12088074"/>
              </p:ext>
            </p:extLst>
          </p:nvPr>
        </p:nvGraphicFramePr>
        <p:xfrm>
          <a:off x="2094263" y="4930797"/>
          <a:ext cx="5443537" cy="833437"/>
        </p:xfrm>
        <a:graphic>
          <a:graphicData uri="http://schemas.openxmlformats.org/presentationml/2006/ole">
            <mc:AlternateContent xmlns:mc="http://schemas.openxmlformats.org/markup-compatibility/2006">
              <mc:Choice xmlns:v="urn:schemas-microsoft-com:vml" Requires="v">
                <p:oleObj spid="_x0000_s7394" name="Equation" r:id="rId8" imgW="2578100" imgH="393700" progId="Equation.3">
                  <p:embed/>
                </p:oleObj>
              </mc:Choice>
              <mc:Fallback>
                <p:oleObj name="Equation" r:id="rId8" imgW="2578100" imgH="393700" progId="Equation.3">
                  <p:embed/>
                  <p:pic>
                    <p:nvPicPr>
                      <p:cNvPr id="0" name=""/>
                      <p:cNvPicPr/>
                      <p:nvPr/>
                    </p:nvPicPr>
                    <p:blipFill>
                      <a:blip r:embed="rId9"/>
                      <a:stretch>
                        <a:fillRect/>
                      </a:stretch>
                    </p:blipFill>
                    <p:spPr>
                      <a:xfrm>
                        <a:off x="2094263" y="4930797"/>
                        <a:ext cx="5443537" cy="833437"/>
                      </a:xfrm>
                      <a:prstGeom prst="rect">
                        <a:avLst/>
                      </a:prstGeom>
                    </p:spPr>
                  </p:pic>
                </p:oleObj>
              </mc:Fallback>
            </mc:AlternateContent>
          </a:graphicData>
        </a:graphic>
      </p:graphicFrame>
    </p:spTree>
    <p:extLst>
      <p:ext uri="{BB962C8B-B14F-4D97-AF65-F5344CB8AC3E}">
        <p14:creationId xmlns:p14="http://schemas.microsoft.com/office/powerpoint/2010/main" val="3183818336"/>
      </p:ext>
    </p:extLst>
  </p:cSld>
  <p:clrMapOvr>
    <a:masterClrMapping/>
  </p:clrMapOvr>
  <p:transition spd="med">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4366516"/>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训练样本，初始时样本</a:t>
            </a:r>
            <a:r>
              <a:rPr lang="zh-CN" altLang="en-US" sz="2400">
                <a:solidFill>
                  <a:schemeClr val="tx1">
                    <a:lumMod val="85000"/>
                    <a:lumOff val="15000"/>
                  </a:schemeClr>
                </a:solidFill>
                <a:cs typeface="+mn-ea"/>
                <a:sym typeface="Times New Roman" panose="02020603050405020304" pitchFamily="18" charset="0"/>
              </a:rPr>
              <a:t>权重相同</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1,2,3,7,8,9</a:t>
            </a:r>
            <a:r>
              <a:rPr lang="zh-CN" altLang="en-US" sz="2400" dirty="0">
                <a:solidFill>
                  <a:schemeClr val="tx1">
                    <a:lumMod val="85000"/>
                    <a:lumOff val="15000"/>
                  </a:schemeClr>
                </a:solidFill>
                <a:cs typeface="+mn-ea"/>
                <a:sym typeface="Times New Roman" panose="02020603050405020304" pitchFamily="18" charset="0"/>
              </a:rPr>
              <a:t>为</a:t>
            </a:r>
            <a:r>
              <a:rPr lang="zh-CN" altLang="en-US" sz="2400">
                <a:solidFill>
                  <a:schemeClr val="tx1">
                    <a:lumMod val="85000"/>
                    <a:lumOff val="15000"/>
                  </a:schemeClr>
                </a:solidFill>
                <a:cs typeface="+mn-ea"/>
                <a:sym typeface="Times New Roman" panose="02020603050405020304" pitchFamily="18" charset="0"/>
              </a:rPr>
              <a:t>同一类</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4,5,6,10</a:t>
            </a:r>
            <a:r>
              <a:rPr lang="zh-CN" altLang="en-US" sz="2400" dirty="0">
                <a:solidFill>
                  <a:schemeClr val="tx1">
                    <a:lumMod val="85000"/>
                    <a:lumOff val="15000"/>
                  </a:schemeClr>
                </a:solidFill>
                <a:cs typeface="+mn-ea"/>
                <a:sym typeface="Times New Roman" panose="02020603050405020304" pitchFamily="18" charset="0"/>
              </a:rPr>
              <a:t>为</a:t>
            </a:r>
            <a:r>
              <a:rPr lang="zh-CN" altLang="en-US" sz="2400">
                <a:solidFill>
                  <a:schemeClr val="tx1">
                    <a:lumMod val="85000"/>
                    <a:lumOff val="15000"/>
                  </a:schemeClr>
                </a:solidFill>
                <a:cs typeface="+mn-ea"/>
                <a:sym typeface="Times New Roman" panose="02020603050405020304" pitchFamily="18" charset="0"/>
              </a:rPr>
              <a:t>同一类</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根据</a:t>
            </a:r>
            <a:r>
              <a:rPr lang="en-US" altLang="zh-CN" sz="2400" dirty="0">
                <a:solidFill>
                  <a:schemeClr val="tx1">
                    <a:lumMod val="85000"/>
                    <a:lumOff val="15000"/>
                  </a:schemeClr>
                </a:solidFill>
                <a:cs typeface="+mn-ea"/>
                <a:sym typeface="Times New Roman" panose="02020603050405020304" pitchFamily="18" charset="0"/>
              </a:rPr>
              <a:t>x&gt;</a:t>
            </a:r>
            <a:r>
              <a:rPr lang="en-US" altLang="zh-CN" sz="2400">
                <a:solidFill>
                  <a:schemeClr val="tx1">
                    <a:lumMod val="85000"/>
                    <a:lumOff val="15000"/>
                  </a:schemeClr>
                </a:solidFill>
                <a:cs typeface="+mn-ea"/>
                <a:sym typeface="Times New Roman" panose="02020603050405020304" pitchFamily="18" charset="0"/>
              </a:rPr>
              <a:t>v</a:t>
            </a:r>
            <a:r>
              <a:rPr lang="zh-CN" altLang="en-US" sz="2400">
                <a:solidFill>
                  <a:schemeClr val="tx1">
                    <a:lumMod val="85000"/>
                    <a:lumOff val="15000"/>
                  </a:schemeClr>
                </a:solidFill>
                <a:cs typeface="+mn-ea"/>
                <a:sym typeface="Times New Roman" panose="02020603050405020304" pitchFamily="18" charset="0"/>
              </a:rPr>
              <a:t>和</a:t>
            </a:r>
            <a:r>
              <a:rPr lang="en-US" altLang="zh-CN" sz="2400" dirty="0">
                <a:solidFill>
                  <a:schemeClr val="tx1">
                    <a:lumMod val="85000"/>
                    <a:lumOff val="15000"/>
                  </a:schemeClr>
                </a:solidFill>
                <a:cs typeface="+mn-ea"/>
                <a:sym typeface="Times New Roman" panose="02020603050405020304" pitchFamily="18" charset="0"/>
              </a:rPr>
              <a:t>x&lt;v</a:t>
            </a:r>
            <a:r>
              <a:rPr lang="zh-CN" altLang="en-US" sz="2400" dirty="0">
                <a:solidFill>
                  <a:schemeClr val="tx1">
                    <a:lumMod val="85000"/>
                    <a:lumOff val="15000"/>
                  </a:schemeClr>
                </a:solidFill>
                <a:cs typeface="+mn-ea"/>
                <a:sym typeface="Times New Roman" panose="02020603050405020304" pitchFamily="18" charset="0"/>
              </a:rPr>
              <a:t>来分类</a:t>
            </a:r>
          </a:p>
        </p:txBody>
      </p:sp>
      <p:sp>
        <p:nvSpPr>
          <p:cNvPr id="3" name="灯片编号占位符 2"/>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66</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p>
        </p:txBody>
      </p:sp>
      <p:graphicFrame>
        <p:nvGraphicFramePr>
          <p:cNvPr id="8" name="表格 7"/>
          <p:cNvGraphicFramePr>
            <a:graphicFrameLocks noGrp="1"/>
          </p:cNvGraphicFramePr>
          <p:nvPr>
            <p:extLst>
              <p:ext uri="{D42A27DB-BD31-4B8C-83A1-F6EECF244321}">
                <p14:modId xmlns:p14="http://schemas.microsoft.com/office/powerpoint/2010/main" val="2722040992"/>
              </p:ext>
            </p:extLst>
          </p:nvPr>
        </p:nvGraphicFramePr>
        <p:xfrm>
          <a:off x="309438" y="1484784"/>
          <a:ext cx="8525124" cy="1656183"/>
        </p:xfrm>
        <a:graphic>
          <a:graphicData uri="http://schemas.openxmlformats.org/drawingml/2006/table">
            <a:tbl>
              <a:tblPr/>
              <a:tblGrid>
                <a:gridCol w="1152000">
                  <a:extLst>
                    <a:ext uri="{9D8B030D-6E8A-4147-A177-3AD203B41FA5}">
                      <a16:colId xmlns:a16="http://schemas.microsoft.com/office/drawing/2014/main" val="2619694781"/>
                    </a:ext>
                  </a:extLst>
                </a:gridCol>
                <a:gridCol w="670284">
                  <a:extLst>
                    <a:ext uri="{9D8B030D-6E8A-4147-A177-3AD203B41FA5}">
                      <a16:colId xmlns:a16="http://schemas.microsoft.com/office/drawing/2014/main" val="3279351590"/>
                    </a:ext>
                  </a:extLst>
                </a:gridCol>
                <a:gridCol w="670284">
                  <a:extLst>
                    <a:ext uri="{9D8B030D-6E8A-4147-A177-3AD203B41FA5}">
                      <a16:colId xmlns:a16="http://schemas.microsoft.com/office/drawing/2014/main" val="4108158616"/>
                    </a:ext>
                  </a:extLst>
                </a:gridCol>
                <a:gridCol w="670284">
                  <a:extLst>
                    <a:ext uri="{9D8B030D-6E8A-4147-A177-3AD203B41FA5}">
                      <a16:colId xmlns:a16="http://schemas.microsoft.com/office/drawing/2014/main" val="2417522662"/>
                    </a:ext>
                  </a:extLst>
                </a:gridCol>
                <a:gridCol w="670284">
                  <a:extLst>
                    <a:ext uri="{9D8B030D-6E8A-4147-A177-3AD203B41FA5}">
                      <a16:colId xmlns:a16="http://schemas.microsoft.com/office/drawing/2014/main" val="3851352543"/>
                    </a:ext>
                  </a:extLst>
                </a:gridCol>
                <a:gridCol w="670284">
                  <a:extLst>
                    <a:ext uri="{9D8B030D-6E8A-4147-A177-3AD203B41FA5}">
                      <a16:colId xmlns:a16="http://schemas.microsoft.com/office/drawing/2014/main" val="3063063324"/>
                    </a:ext>
                  </a:extLst>
                </a:gridCol>
                <a:gridCol w="670284">
                  <a:extLst>
                    <a:ext uri="{9D8B030D-6E8A-4147-A177-3AD203B41FA5}">
                      <a16:colId xmlns:a16="http://schemas.microsoft.com/office/drawing/2014/main" val="3948345576"/>
                    </a:ext>
                  </a:extLst>
                </a:gridCol>
                <a:gridCol w="670284">
                  <a:extLst>
                    <a:ext uri="{9D8B030D-6E8A-4147-A177-3AD203B41FA5}">
                      <a16:colId xmlns:a16="http://schemas.microsoft.com/office/drawing/2014/main" val="208241234"/>
                    </a:ext>
                  </a:extLst>
                </a:gridCol>
                <a:gridCol w="670284">
                  <a:extLst>
                    <a:ext uri="{9D8B030D-6E8A-4147-A177-3AD203B41FA5}">
                      <a16:colId xmlns:a16="http://schemas.microsoft.com/office/drawing/2014/main" val="1736427142"/>
                    </a:ext>
                  </a:extLst>
                </a:gridCol>
                <a:gridCol w="670284">
                  <a:extLst>
                    <a:ext uri="{9D8B030D-6E8A-4147-A177-3AD203B41FA5}">
                      <a16:colId xmlns:a16="http://schemas.microsoft.com/office/drawing/2014/main" val="4205677796"/>
                    </a:ext>
                  </a:extLst>
                </a:gridCol>
                <a:gridCol w="670284">
                  <a:extLst>
                    <a:ext uri="{9D8B030D-6E8A-4147-A177-3AD203B41FA5}">
                      <a16:colId xmlns:a16="http://schemas.microsoft.com/office/drawing/2014/main" val="2627894357"/>
                    </a:ext>
                  </a:extLst>
                </a:gridCol>
                <a:gridCol w="670284">
                  <a:extLst>
                    <a:ext uri="{9D8B030D-6E8A-4147-A177-3AD203B41FA5}">
                      <a16:colId xmlns:a16="http://schemas.microsoft.com/office/drawing/2014/main" val="1235615406"/>
                    </a:ext>
                  </a:extLst>
                </a:gridCol>
              </a:tblGrid>
              <a:tr h="390535">
                <a:tc>
                  <a:txBody>
                    <a:bodyPr/>
                    <a:lstStyle/>
                    <a:p>
                      <a:pPr algn="ctr" fontAlgn="ctr"/>
                      <a:r>
                        <a:rPr lang="zh-CN" altLang="en-US" sz="1800" b="1" i="0" u="none" strike="noStrike" dirty="0">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77605205"/>
                  </a:ext>
                </a:extLst>
              </a:tr>
              <a:tr h="390535">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93410974"/>
                  </a:ext>
                </a:extLst>
              </a:tr>
              <a:tr h="390535">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20728539"/>
                  </a:ext>
                </a:extLst>
              </a:tr>
              <a:tr h="484578">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初始权值</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FF6600"/>
                    </a:solidFill>
                  </a:tcPr>
                </a:tc>
                <a:tc>
                  <a:txBody>
                    <a:bodyPr/>
                    <a:lstStyle/>
                    <a:p>
                      <a:pPr algn="ctr" fontAlgn="ctr"/>
                      <a:r>
                        <a:rPr lang="zh-CN" altLang="en-US" sz="180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80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800" b="0" i="0"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32530017"/>
                  </a:ext>
                </a:extLst>
              </a:tr>
            </a:tbl>
          </a:graphicData>
        </a:graphic>
      </p:graphicFrame>
    </p:spTree>
    <p:extLst>
      <p:ext uri="{BB962C8B-B14F-4D97-AF65-F5344CB8AC3E}">
        <p14:creationId xmlns:p14="http://schemas.microsoft.com/office/powerpoint/2010/main" val="3973551100"/>
      </p:ext>
    </p:extLst>
  </p:cSld>
  <p:clrMapOvr>
    <a:masterClrMapping/>
  </p:clrMapOvr>
  <p:transition spd="med">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4997458"/>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第一次迭代</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a:t>
            </a:r>
            <a:r>
              <a:rPr lang="en-US" altLang="zh-CN" sz="2400" baseline="-25000">
                <a:solidFill>
                  <a:schemeClr val="tx1">
                    <a:lumMod val="85000"/>
                    <a:lumOff val="15000"/>
                  </a:schemeClr>
                </a:solidFill>
                <a:cs typeface="+mn-ea"/>
                <a:sym typeface="Times New Roman" panose="02020603050405020304" pitchFamily="18" charset="0"/>
              </a:rPr>
              <a:t>1</a:t>
            </a:r>
            <a:r>
              <a:rPr lang="en-US" altLang="zh-CN" sz="2400" dirty="0">
                <a:solidFill>
                  <a:schemeClr val="tx1">
                    <a:lumMod val="85000"/>
                    <a:lumOff val="15000"/>
                  </a:schemeClr>
                </a:solidFill>
                <a:cs typeface="+mn-ea"/>
                <a:sym typeface="Times New Roman" panose="02020603050405020304" pitchFamily="18" charset="0"/>
              </a:rPr>
              <a:t>(x)</a:t>
            </a:r>
            <a:r>
              <a:rPr lang="zh-CN" altLang="en-US" sz="2400" dirty="0">
                <a:solidFill>
                  <a:schemeClr val="tx1">
                    <a:lumMod val="85000"/>
                    <a:lumOff val="15000"/>
                  </a:schemeClr>
                </a:solidFill>
                <a:cs typeface="+mn-ea"/>
                <a:sym typeface="Times New Roman" panose="02020603050405020304" pitchFamily="18" charset="0"/>
              </a:rPr>
              <a:t>的误差率</a:t>
            </a:r>
            <a:r>
              <a:rPr lang="zh-CN" altLang="en-US" sz="2400">
                <a:solidFill>
                  <a:schemeClr val="tx1">
                    <a:lumMod val="85000"/>
                    <a:lumOff val="15000"/>
                  </a:schemeClr>
                </a:solidFill>
                <a:cs typeface="+mn-ea"/>
                <a:sym typeface="Times New Roman" panose="02020603050405020304" pitchFamily="18" charset="0"/>
              </a:rPr>
              <a:t>最低：</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a:t>
            </a:r>
            <a:r>
              <a:rPr lang="en-US" altLang="zh-CN" sz="2400" baseline="-25000">
                <a:solidFill>
                  <a:schemeClr val="tx1">
                    <a:lumMod val="85000"/>
                    <a:lumOff val="15000"/>
                  </a:schemeClr>
                </a:solidFill>
                <a:cs typeface="+mn-ea"/>
                <a:sym typeface="Times New Roman" panose="02020603050405020304" pitchFamily="18" charset="0"/>
              </a:rPr>
              <a:t>1</a:t>
            </a:r>
            <a:r>
              <a:rPr lang="en-US" altLang="zh-CN" sz="2400">
                <a:solidFill>
                  <a:schemeClr val="tx1">
                    <a:lumMod val="85000"/>
                    <a:lumOff val="15000"/>
                  </a:schemeClr>
                </a:solidFill>
                <a:cs typeface="+mn-ea"/>
                <a:sym typeface="Times New Roman" panose="02020603050405020304" pitchFamily="18" charset="0"/>
              </a:rPr>
              <a:t>(</a:t>
            </a:r>
            <a:r>
              <a:rPr lang="en-US" altLang="zh-CN" sz="2400" dirty="0">
                <a:solidFill>
                  <a:schemeClr val="tx1">
                    <a:lumMod val="85000"/>
                    <a:lumOff val="15000"/>
                  </a:schemeClr>
                </a:solidFill>
                <a:cs typeface="+mn-ea"/>
                <a:sym typeface="Times New Roman" panose="02020603050405020304" pitchFamily="18" charset="0"/>
              </a:rPr>
              <a:t>x)</a:t>
            </a:r>
            <a:r>
              <a:rPr lang="zh-CN" altLang="en-US" sz="2400" dirty="0">
                <a:solidFill>
                  <a:schemeClr val="tx1">
                    <a:lumMod val="85000"/>
                    <a:lumOff val="15000"/>
                  </a:schemeClr>
                </a:solidFill>
                <a:cs typeface="+mn-ea"/>
                <a:sym typeface="Times New Roman" panose="02020603050405020304" pitchFamily="18" charset="0"/>
              </a:rPr>
              <a:t>的权重</a:t>
            </a:r>
            <a:r>
              <a:rPr lang="zh-CN" altLang="en-US" sz="2400">
                <a:solidFill>
                  <a:schemeClr val="tx1">
                    <a:lumMod val="85000"/>
                    <a:lumOff val="15000"/>
                  </a:schemeClr>
                </a:solidFill>
                <a:cs typeface="+mn-ea"/>
                <a:sym typeface="Times New Roman" panose="02020603050405020304" pitchFamily="18" charset="0"/>
              </a:rPr>
              <a:t>为：</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分</a:t>
            </a:r>
            <a:r>
              <a:rPr lang="zh-CN" altLang="en-US" sz="2400">
                <a:solidFill>
                  <a:schemeClr val="tx1">
                    <a:lumMod val="85000"/>
                    <a:lumOff val="15000"/>
                  </a:schemeClr>
                </a:solidFill>
                <a:cs typeface="+mn-ea"/>
                <a:sym typeface="Times New Roman" panose="02020603050405020304" pitchFamily="18" charset="0"/>
              </a:rPr>
              <a:t>类函数：</a:t>
            </a:r>
            <a:endParaRPr lang="en-US" altLang="zh-CN" sz="2400" dirty="0">
              <a:solidFill>
                <a:schemeClr val="tx1">
                  <a:lumMod val="85000"/>
                  <a:lumOff val="15000"/>
                </a:schemeClr>
              </a:solidFill>
              <a:cs typeface="+mn-ea"/>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p>
        </p:txBody>
      </p:sp>
      <p:pic>
        <p:nvPicPr>
          <p:cNvPr id="5" name="图片 4"/>
          <p:cNvPicPr>
            <a:picLocks noChangeAspect="1"/>
          </p:cNvPicPr>
          <p:nvPr/>
        </p:nvPicPr>
        <p:blipFill>
          <a:blip r:embed="rId2"/>
          <a:stretch>
            <a:fillRect/>
          </a:stretch>
        </p:blipFill>
        <p:spPr>
          <a:xfrm>
            <a:off x="2555776" y="677570"/>
            <a:ext cx="2639132" cy="786408"/>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035729662"/>
              </p:ext>
            </p:extLst>
          </p:nvPr>
        </p:nvGraphicFramePr>
        <p:xfrm>
          <a:off x="305964" y="1530326"/>
          <a:ext cx="8532072" cy="1749835"/>
        </p:xfrm>
        <a:graphic>
          <a:graphicData uri="http://schemas.openxmlformats.org/drawingml/2006/table">
            <a:tbl>
              <a:tblPr/>
              <a:tblGrid>
                <a:gridCol w="1404000">
                  <a:extLst>
                    <a:ext uri="{9D8B030D-6E8A-4147-A177-3AD203B41FA5}">
                      <a16:colId xmlns:a16="http://schemas.microsoft.com/office/drawing/2014/main" val="4160932742"/>
                    </a:ext>
                  </a:extLst>
                </a:gridCol>
                <a:gridCol w="648072">
                  <a:extLst>
                    <a:ext uri="{9D8B030D-6E8A-4147-A177-3AD203B41FA5}">
                      <a16:colId xmlns:a16="http://schemas.microsoft.com/office/drawing/2014/main" val="1497773849"/>
                    </a:ext>
                  </a:extLst>
                </a:gridCol>
                <a:gridCol w="648000">
                  <a:extLst>
                    <a:ext uri="{9D8B030D-6E8A-4147-A177-3AD203B41FA5}">
                      <a16:colId xmlns:a16="http://schemas.microsoft.com/office/drawing/2014/main" val="3360112224"/>
                    </a:ext>
                  </a:extLst>
                </a:gridCol>
                <a:gridCol w="648000">
                  <a:extLst>
                    <a:ext uri="{9D8B030D-6E8A-4147-A177-3AD203B41FA5}">
                      <a16:colId xmlns:a16="http://schemas.microsoft.com/office/drawing/2014/main" val="1581900172"/>
                    </a:ext>
                  </a:extLst>
                </a:gridCol>
                <a:gridCol w="648000">
                  <a:extLst>
                    <a:ext uri="{9D8B030D-6E8A-4147-A177-3AD203B41FA5}">
                      <a16:colId xmlns:a16="http://schemas.microsoft.com/office/drawing/2014/main" val="1807368857"/>
                    </a:ext>
                  </a:extLst>
                </a:gridCol>
                <a:gridCol w="648000">
                  <a:extLst>
                    <a:ext uri="{9D8B030D-6E8A-4147-A177-3AD203B41FA5}">
                      <a16:colId xmlns:a16="http://schemas.microsoft.com/office/drawing/2014/main" val="777960095"/>
                    </a:ext>
                  </a:extLst>
                </a:gridCol>
                <a:gridCol w="648000">
                  <a:extLst>
                    <a:ext uri="{9D8B030D-6E8A-4147-A177-3AD203B41FA5}">
                      <a16:colId xmlns:a16="http://schemas.microsoft.com/office/drawing/2014/main" val="1391223821"/>
                    </a:ext>
                  </a:extLst>
                </a:gridCol>
                <a:gridCol w="648000">
                  <a:extLst>
                    <a:ext uri="{9D8B030D-6E8A-4147-A177-3AD203B41FA5}">
                      <a16:colId xmlns:a16="http://schemas.microsoft.com/office/drawing/2014/main" val="1929336296"/>
                    </a:ext>
                  </a:extLst>
                </a:gridCol>
                <a:gridCol w="648000">
                  <a:extLst>
                    <a:ext uri="{9D8B030D-6E8A-4147-A177-3AD203B41FA5}">
                      <a16:colId xmlns:a16="http://schemas.microsoft.com/office/drawing/2014/main" val="1140753585"/>
                    </a:ext>
                  </a:extLst>
                </a:gridCol>
                <a:gridCol w="648000">
                  <a:extLst>
                    <a:ext uri="{9D8B030D-6E8A-4147-A177-3AD203B41FA5}">
                      <a16:colId xmlns:a16="http://schemas.microsoft.com/office/drawing/2014/main" val="3486422354"/>
                    </a:ext>
                  </a:extLst>
                </a:gridCol>
                <a:gridCol w="648000">
                  <a:extLst>
                    <a:ext uri="{9D8B030D-6E8A-4147-A177-3AD203B41FA5}">
                      <a16:colId xmlns:a16="http://schemas.microsoft.com/office/drawing/2014/main" val="4247777479"/>
                    </a:ext>
                  </a:extLst>
                </a:gridCol>
                <a:gridCol w="648000">
                  <a:extLst>
                    <a:ext uri="{9D8B030D-6E8A-4147-A177-3AD203B41FA5}">
                      <a16:colId xmlns:a16="http://schemas.microsoft.com/office/drawing/2014/main" val="710989597"/>
                    </a:ext>
                  </a:extLst>
                </a:gridCol>
              </a:tblGrid>
              <a:tr h="349967">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47908016"/>
                  </a:ext>
                </a:extLst>
              </a:tr>
              <a:tr h="349967">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24982578"/>
                  </a:ext>
                </a:extLst>
              </a:tr>
              <a:tr h="349967">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88877301"/>
                  </a:ext>
                </a:extLst>
              </a:tr>
              <a:tr h="349967">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分类器结果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8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𝐺</a:t>
                      </a:r>
                      <a:r>
                        <a:rPr lang="en-US" altLang="zh-CN" sz="18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𝑥</a:t>
                      </a:r>
                      <a:r>
                        <a:rPr lang="en-US" altLang="zh-CN" sz="18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8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12320114"/>
                  </a:ext>
                </a:extLst>
              </a:tr>
              <a:tr h="349967">
                <a:tc>
                  <a:txBody>
                    <a:bodyPr/>
                    <a:lstStyle/>
                    <a:p>
                      <a:pPr algn="ctr" fontAlgn="ctr"/>
                      <a:r>
                        <a:rPr lang="zh-CN" altLang="en-US" sz="18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13548C"/>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1"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1"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1"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39035047"/>
                  </a:ext>
                </a:extLst>
              </a:tr>
            </a:tbl>
          </a:graphicData>
        </a:graphic>
      </p:graphicFrame>
      <p:pic>
        <p:nvPicPr>
          <p:cNvPr id="12" name="图片 11"/>
          <p:cNvPicPr>
            <a:picLocks noChangeAspect="1"/>
          </p:cNvPicPr>
          <p:nvPr/>
        </p:nvPicPr>
        <p:blipFill>
          <a:blip r:embed="rId3"/>
          <a:stretch>
            <a:fillRect/>
          </a:stretch>
        </p:blipFill>
        <p:spPr>
          <a:xfrm>
            <a:off x="403713" y="4467502"/>
            <a:ext cx="4190238" cy="644652"/>
          </a:xfrm>
          <a:prstGeom prst="rect">
            <a:avLst/>
          </a:prstGeom>
        </p:spPr>
      </p:pic>
      <p:pic>
        <p:nvPicPr>
          <p:cNvPr id="13" name="图片 12"/>
          <p:cNvPicPr>
            <a:picLocks noChangeAspect="1"/>
          </p:cNvPicPr>
          <p:nvPr/>
        </p:nvPicPr>
        <p:blipFill>
          <a:blip r:embed="rId4"/>
          <a:stretch>
            <a:fillRect/>
          </a:stretch>
        </p:blipFill>
        <p:spPr>
          <a:xfrm>
            <a:off x="3403174" y="3414719"/>
            <a:ext cx="5497830" cy="411480"/>
          </a:xfrm>
          <a:prstGeom prst="rect">
            <a:avLst/>
          </a:prstGeom>
        </p:spPr>
      </p:pic>
      <p:pic>
        <p:nvPicPr>
          <p:cNvPr id="14" name="图片 13"/>
          <p:cNvPicPr>
            <a:picLocks noChangeAspect="1"/>
          </p:cNvPicPr>
          <p:nvPr/>
        </p:nvPicPr>
        <p:blipFill>
          <a:blip r:embed="rId5"/>
          <a:stretch>
            <a:fillRect/>
          </a:stretch>
        </p:blipFill>
        <p:spPr>
          <a:xfrm>
            <a:off x="481155" y="5831888"/>
            <a:ext cx="4036790" cy="510064"/>
          </a:xfrm>
          <a:prstGeom prst="rect">
            <a:avLst/>
          </a:prstGeom>
        </p:spPr>
      </p:pic>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452" y="3871548"/>
            <a:ext cx="4608255" cy="280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953819"/>
      </p:ext>
    </p:extLst>
  </p:cSld>
  <p:clrMapOvr>
    <a:masterClrMapping/>
  </p:clrMapOvr>
  <p:transition spd="med">
    <p:split orient="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2447792" cy="58086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第一次迭代</a:t>
            </a:r>
          </a:p>
        </p:txBody>
      </p:sp>
      <p:pic>
        <p:nvPicPr>
          <p:cNvPr id="5" name="图片 4"/>
          <p:cNvPicPr>
            <a:picLocks noChangeAspect="1"/>
          </p:cNvPicPr>
          <p:nvPr/>
        </p:nvPicPr>
        <p:blipFill>
          <a:blip r:embed="rId2"/>
          <a:stretch>
            <a:fillRect/>
          </a:stretch>
        </p:blipFill>
        <p:spPr>
          <a:xfrm>
            <a:off x="403185" y="2810476"/>
            <a:ext cx="3857625" cy="2867025"/>
          </a:xfrm>
          <a:prstGeom prst="rect">
            <a:avLst/>
          </a:prstGeom>
        </p:spPr>
      </p:pic>
      <p:pic>
        <p:nvPicPr>
          <p:cNvPr id="8" name="图片 7"/>
          <p:cNvPicPr>
            <a:picLocks noChangeAspect="1"/>
          </p:cNvPicPr>
          <p:nvPr/>
        </p:nvPicPr>
        <p:blipFill>
          <a:blip r:embed="rId3"/>
          <a:stretch>
            <a:fillRect/>
          </a:stretch>
        </p:blipFill>
        <p:spPr>
          <a:xfrm>
            <a:off x="4671589" y="2996952"/>
            <a:ext cx="2124075" cy="495300"/>
          </a:xfrm>
          <a:prstGeom prst="rect">
            <a:avLst/>
          </a:prstGeom>
        </p:spPr>
      </p:pic>
      <p:pic>
        <p:nvPicPr>
          <p:cNvPr id="9" name="图片 8"/>
          <p:cNvPicPr>
            <a:picLocks noChangeAspect="1"/>
          </p:cNvPicPr>
          <p:nvPr/>
        </p:nvPicPr>
        <p:blipFill rotWithShape="1">
          <a:blip r:embed="rId4"/>
          <a:srcRect t="9961"/>
          <a:stretch/>
        </p:blipFill>
        <p:spPr>
          <a:xfrm>
            <a:off x="4724002" y="3584868"/>
            <a:ext cx="4124325" cy="1312164"/>
          </a:xfrm>
          <a:prstGeom prst="rect">
            <a:avLst/>
          </a:prstGeom>
        </p:spPr>
      </p:pic>
      <p:pic>
        <p:nvPicPr>
          <p:cNvPr id="11" name="图片 10"/>
          <p:cNvPicPr>
            <a:picLocks noChangeAspect="1"/>
          </p:cNvPicPr>
          <p:nvPr/>
        </p:nvPicPr>
        <p:blipFill rotWithShape="1">
          <a:blip r:embed="rId5"/>
          <a:srcRect t="10864"/>
          <a:stretch/>
        </p:blipFill>
        <p:spPr>
          <a:xfrm>
            <a:off x="4701700" y="4930359"/>
            <a:ext cx="2076450" cy="747142"/>
          </a:xfrm>
          <a:prstGeom prst="rect">
            <a:avLst/>
          </a:prstGeom>
        </p:spPr>
      </p:pic>
      <p:graphicFrame>
        <p:nvGraphicFramePr>
          <p:cNvPr id="13" name="表格 12"/>
          <p:cNvGraphicFramePr>
            <a:graphicFrameLocks noGrp="1"/>
          </p:cNvGraphicFramePr>
          <p:nvPr>
            <p:extLst>
              <p:ext uri="{D42A27DB-BD31-4B8C-83A1-F6EECF244321}">
                <p14:modId xmlns:p14="http://schemas.microsoft.com/office/powerpoint/2010/main" val="3240695939"/>
              </p:ext>
            </p:extLst>
          </p:nvPr>
        </p:nvGraphicFramePr>
        <p:xfrm>
          <a:off x="457201" y="5698815"/>
          <a:ext cx="8229598" cy="1113350"/>
        </p:xfrm>
        <a:graphic>
          <a:graphicData uri="http://schemas.openxmlformats.org/drawingml/2006/table">
            <a:tbl>
              <a:tblPr/>
              <a:tblGrid>
                <a:gridCol w="856474">
                  <a:extLst>
                    <a:ext uri="{9D8B030D-6E8A-4147-A177-3AD203B41FA5}">
                      <a16:colId xmlns:a16="http://schemas.microsoft.com/office/drawing/2014/main" val="1123583758"/>
                    </a:ext>
                  </a:extLst>
                </a:gridCol>
                <a:gridCol w="670284">
                  <a:extLst>
                    <a:ext uri="{9D8B030D-6E8A-4147-A177-3AD203B41FA5}">
                      <a16:colId xmlns:a16="http://schemas.microsoft.com/office/drawing/2014/main" val="648658390"/>
                    </a:ext>
                  </a:extLst>
                </a:gridCol>
                <a:gridCol w="670284">
                  <a:extLst>
                    <a:ext uri="{9D8B030D-6E8A-4147-A177-3AD203B41FA5}">
                      <a16:colId xmlns:a16="http://schemas.microsoft.com/office/drawing/2014/main" val="878785565"/>
                    </a:ext>
                  </a:extLst>
                </a:gridCol>
                <a:gridCol w="670284">
                  <a:extLst>
                    <a:ext uri="{9D8B030D-6E8A-4147-A177-3AD203B41FA5}">
                      <a16:colId xmlns:a16="http://schemas.microsoft.com/office/drawing/2014/main" val="772691506"/>
                    </a:ext>
                  </a:extLst>
                </a:gridCol>
                <a:gridCol w="670284">
                  <a:extLst>
                    <a:ext uri="{9D8B030D-6E8A-4147-A177-3AD203B41FA5}">
                      <a16:colId xmlns:a16="http://schemas.microsoft.com/office/drawing/2014/main" val="391385432"/>
                    </a:ext>
                  </a:extLst>
                </a:gridCol>
                <a:gridCol w="670284">
                  <a:extLst>
                    <a:ext uri="{9D8B030D-6E8A-4147-A177-3AD203B41FA5}">
                      <a16:colId xmlns:a16="http://schemas.microsoft.com/office/drawing/2014/main" val="3623435184"/>
                    </a:ext>
                  </a:extLst>
                </a:gridCol>
                <a:gridCol w="670284">
                  <a:extLst>
                    <a:ext uri="{9D8B030D-6E8A-4147-A177-3AD203B41FA5}">
                      <a16:colId xmlns:a16="http://schemas.microsoft.com/office/drawing/2014/main" val="1895985797"/>
                    </a:ext>
                  </a:extLst>
                </a:gridCol>
                <a:gridCol w="670284">
                  <a:extLst>
                    <a:ext uri="{9D8B030D-6E8A-4147-A177-3AD203B41FA5}">
                      <a16:colId xmlns:a16="http://schemas.microsoft.com/office/drawing/2014/main" val="4070048309"/>
                    </a:ext>
                  </a:extLst>
                </a:gridCol>
                <a:gridCol w="670284">
                  <a:extLst>
                    <a:ext uri="{9D8B030D-6E8A-4147-A177-3AD203B41FA5}">
                      <a16:colId xmlns:a16="http://schemas.microsoft.com/office/drawing/2014/main" val="3289168911"/>
                    </a:ext>
                  </a:extLst>
                </a:gridCol>
                <a:gridCol w="670284">
                  <a:extLst>
                    <a:ext uri="{9D8B030D-6E8A-4147-A177-3AD203B41FA5}">
                      <a16:colId xmlns:a16="http://schemas.microsoft.com/office/drawing/2014/main" val="3669724343"/>
                    </a:ext>
                  </a:extLst>
                </a:gridCol>
                <a:gridCol w="670284">
                  <a:extLst>
                    <a:ext uri="{9D8B030D-6E8A-4147-A177-3AD203B41FA5}">
                      <a16:colId xmlns:a16="http://schemas.microsoft.com/office/drawing/2014/main" val="1906726752"/>
                    </a:ext>
                  </a:extLst>
                </a:gridCol>
                <a:gridCol w="670284">
                  <a:extLst>
                    <a:ext uri="{9D8B030D-6E8A-4147-A177-3AD203B41FA5}">
                      <a16:colId xmlns:a16="http://schemas.microsoft.com/office/drawing/2014/main" val="1922906089"/>
                    </a:ext>
                  </a:extLst>
                </a:gridCol>
              </a:tblGrid>
              <a:tr h="222670">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85092084"/>
                  </a:ext>
                </a:extLst>
              </a:tr>
              <a:tr h="222670">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3493770"/>
                  </a:ext>
                </a:extLst>
              </a:tr>
              <a:tr h="222670">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00122586"/>
                  </a:ext>
                </a:extLst>
              </a:tr>
              <a:tr h="222670">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初始权值</a:t>
                      </a:r>
                      <a:r>
                        <a:rPr lang="en-US" altLang="zh-CN"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𝑤1𝑖 w1i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98970185"/>
                  </a:ext>
                </a:extLst>
              </a:tr>
              <a:tr h="222670">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更新权值</a:t>
                      </a:r>
                      <a:r>
                        <a:rPr lang="en-US" altLang="zh-CN"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FF6600"/>
                    </a:solidFill>
                  </a:tcPr>
                </a:tc>
                <a:tc>
                  <a:txBody>
                    <a:bodyPr/>
                    <a:lstStyle/>
                    <a:p>
                      <a:pPr algn="ctr" fontAlgn="ctr"/>
                      <a:r>
                        <a:rPr lang="en-US" sz="1400" b="0" i="1"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𝑤2𝑖 w2i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06801860"/>
                  </a:ext>
                </a:extLst>
              </a:tr>
            </a:tbl>
          </a:graphicData>
        </a:graphic>
      </p:graphicFrame>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7211" y="725228"/>
            <a:ext cx="3819597" cy="232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p:cNvPicPr>
            <a:picLocks noChangeAspect="1"/>
          </p:cNvPicPr>
          <p:nvPr/>
        </p:nvPicPr>
        <p:blipFill>
          <a:blip r:embed="rId7"/>
          <a:stretch>
            <a:fillRect/>
          </a:stretch>
        </p:blipFill>
        <p:spPr>
          <a:xfrm>
            <a:off x="281134" y="2272989"/>
            <a:ext cx="1885950" cy="561975"/>
          </a:xfrm>
          <a:prstGeom prst="rect">
            <a:avLst/>
          </a:prstGeom>
        </p:spPr>
      </p:pic>
      <p:pic>
        <p:nvPicPr>
          <p:cNvPr id="14" name="图片 13"/>
          <p:cNvPicPr>
            <a:picLocks noChangeAspect="1"/>
          </p:cNvPicPr>
          <p:nvPr/>
        </p:nvPicPr>
        <p:blipFill>
          <a:blip r:embed="rId8"/>
          <a:stretch>
            <a:fillRect/>
          </a:stretch>
        </p:blipFill>
        <p:spPr>
          <a:xfrm>
            <a:off x="2158397" y="2294613"/>
            <a:ext cx="2971800" cy="457200"/>
          </a:xfrm>
          <a:prstGeom prst="rect">
            <a:avLst/>
          </a:prstGeom>
        </p:spPr>
      </p:pic>
      <p:sp>
        <p:nvSpPr>
          <p:cNvPr id="15" name="标题 3">
            <a:extLst>
              <a:ext uri="{FF2B5EF4-FFF2-40B4-BE49-F238E27FC236}">
                <a16:creationId xmlns:a16="http://schemas.microsoft.com/office/drawing/2014/main" id="{CC52475F-2BC1-41C4-8CF9-934C30663C1F}"/>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6" name="表格 15">
            <a:extLst>
              <a:ext uri="{FF2B5EF4-FFF2-40B4-BE49-F238E27FC236}">
                <a16:creationId xmlns:a16="http://schemas.microsoft.com/office/drawing/2014/main" id="{104487F2-B3BA-41A6-A633-D60EEE3987F3}"/>
              </a:ext>
            </a:extLst>
          </p:cNvPr>
          <p:cNvGraphicFramePr>
            <a:graphicFrameLocks noGrp="1"/>
          </p:cNvGraphicFramePr>
          <p:nvPr>
            <p:extLst>
              <p:ext uri="{D42A27DB-BD31-4B8C-83A1-F6EECF244321}">
                <p14:modId xmlns:p14="http://schemas.microsoft.com/office/powerpoint/2010/main" val="3385311617"/>
              </p:ext>
            </p:extLst>
          </p:nvPr>
        </p:nvGraphicFramePr>
        <p:xfrm>
          <a:off x="377533" y="1352221"/>
          <a:ext cx="4752664" cy="920768"/>
        </p:xfrm>
        <a:graphic>
          <a:graphicData uri="http://schemas.openxmlformats.org/drawingml/2006/table">
            <a:tbl>
              <a:tblPr/>
              <a:tblGrid>
                <a:gridCol w="642228">
                  <a:extLst>
                    <a:ext uri="{9D8B030D-6E8A-4147-A177-3AD203B41FA5}">
                      <a16:colId xmlns:a16="http://schemas.microsoft.com/office/drawing/2014/main" val="2619694781"/>
                    </a:ext>
                  </a:extLst>
                </a:gridCol>
                <a:gridCol w="373676">
                  <a:extLst>
                    <a:ext uri="{9D8B030D-6E8A-4147-A177-3AD203B41FA5}">
                      <a16:colId xmlns:a16="http://schemas.microsoft.com/office/drawing/2014/main" val="3279351590"/>
                    </a:ext>
                  </a:extLst>
                </a:gridCol>
                <a:gridCol w="373676">
                  <a:extLst>
                    <a:ext uri="{9D8B030D-6E8A-4147-A177-3AD203B41FA5}">
                      <a16:colId xmlns:a16="http://schemas.microsoft.com/office/drawing/2014/main" val="4108158616"/>
                    </a:ext>
                  </a:extLst>
                </a:gridCol>
                <a:gridCol w="373676">
                  <a:extLst>
                    <a:ext uri="{9D8B030D-6E8A-4147-A177-3AD203B41FA5}">
                      <a16:colId xmlns:a16="http://schemas.microsoft.com/office/drawing/2014/main" val="2417522662"/>
                    </a:ext>
                  </a:extLst>
                </a:gridCol>
                <a:gridCol w="373676">
                  <a:extLst>
                    <a:ext uri="{9D8B030D-6E8A-4147-A177-3AD203B41FA5}">
                      <a16:colId xmlns:a16="http://schemas.microsoft.com/office/drawing/2014/main" val="3851352543"/>
                    </a:ext>
                  </a:extLst>
                </a:gridCol>
                <a:gridCol w="373676">
                  <a:extLst>
                    <a:ext uri="{9D8B030D-6E8A-4147-A177-3AD203B41FA5}">
                      <a16:colId xmlns:a16="http://schemas.microsoft.com/office/drawing/2014/main" val="3063063324"/>
                    </a:ext>
                  </a:extLst>
                </a:gridCol>
                <a:gridCol w="373676">
                  <a:extLst>
                    <a:ext uri="{9D8B030D-6E8A-4147-A177-3AD203B41FA5}">
                      <a16:colId xmlns:a16="http://schemas.microsoft.com/office/drawing/2014/main" val="3948345576"/>
                    </a:ext>
                  </a:extLst>
                </a:gridCol>
                <a:gridCol w="373676">
                  <a:extLst>
                    <a:ext uri="{9D8B030D-6E8A-4147-A177-3AD203B41FA5}">
                      <a16:colId xmlns:a16="http://schemas.microsoft.com/office/drawing/2014/main" val="208241234"/>
                    </a:ext>
                  </a:extLst>
                </a:gridCol>
                <a:gridCol w="373676">
                  <a:extLst>
                    <a:ext uri="{9D8B030D-6E8A-4147-A177-3AD203B41FA5}">
                      <a16:colId xmlns:a16="http://schemas.microsoft.com/office/drawing/2014/main" val="1736427142"/>
                    </a:ext>
                  </a:extLst>
                </a:gridCol>
                <a:gridCol w="373676">
                  <a:extLst>
                    <a:ext uri="{9D8B030D-6E8A-4147-A177-3AD203B41FA5}">
                      <a16:colId xmlns:a16="http://schemas.microsoft.com/office/drawing/2014/main" val="4205677796"/>
                    </a:ext>
                  </a:extLst>
                </a:gridCol>
                <a:gridCol w="373676">
                  <a:extLst>
                    <a:ext uri="{9D8B030D-6E8A-4147-A177-3AD203B41FA5}">
                      <a16:colId xmlns:a16="http://schemas.microsoft.com/office/drawing/2014/main" val="2627894357"/>
                    </a:ext>
                  </a:extLst>
                </a:gridCol>
                <a:gridCol w="373676">
                  <a:extLst>
                    <a:ext uri="{9D8B030D-6E8A-4147-A177-3AD203B41FA5}">
                      <a16:colId xmlns:a16="http://schemas.microsoft.com/office/drawing/2014/main" val="1235615406"/>
                    </a:ext>
                  </a:extLst>
                </a:gridCol>
              </a:tblGrid>
              <a:tr h="217121">
                <a:tc>
                  <a:txBody>
                    <a:bodyPr/>
                    <a:lstStyle/>
                    <a:p>
                      <a:pPr algn="ctr" fontAlgn="ctr"/>
                      <a:r>
                        <a:rPr lang="zh-CN" altLang="en-US" sz="1000" b="1" i="0" u="none" strike="noStrike" dirty="0">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 </a:t>
                      </a:r>
                    </a:p>
                  </a:txBody>
                  <a:tcPr marL="5176" marR="5176" marT="5176"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77605205"/>
                  </a:ext>
                </a:extLst>
              </a:tr>
              <a:tr h="217121">
                <a:tc>
                  <a:txBody>
                    <a:bodyPr/>
                    <a:lstStyle/>
                    <a:p>
                      <a:pPr algn="ctr" fontAlgn="ctr"/>
                      <a:r>
                        <a:rPr lang="zh-CN" altLang="en-US" sz="10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5176" marR="5176" marT="5176"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93410974"/>
                  </a:ext>
                </a:extLst>
              </a:tr>
              <a:tr h="217121">
                <a:tc>
                  <a:txBody>
                    <a:bodyPr/>
                    <a:lstStyle/>
                    <a:p>
                      <a:pPr algn="ctr" fontAlgn="ctr"/>
                      <a:r>
                        <a:rPr lang="zh-CN" altLang="en-US" sz="10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5176" marR="5176" marT="5176"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5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20728539"/>
                  </a:ext>
                </a:extLst>
              </a:tr>
              <a:tr h="269405">
                <a:tc>
                  <a:txBody>
                    <a:bodyPr/>
                    <a:lstStyle/>
                    <a:p>
                      <a:pPr algn="ctr" fontAlgn="ctr"/>
                      <a:r>
                        <a:rPr lang="zh-CN" altLang="en-US" sz="10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初始权值</a:t>
                      </a:r>
                    </a:p>
                  </a:txBody>
                  <a:tcPr marL="5176" marR="5176" marT="5176"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FF6600"/>
                    </a:solidFill>
                  </a:tcPr>
                </a:tc>
                <a:tc>
                  <a:txBody>
                    <a:bodyPr/>
                    <a:lstStyle/>
                    <a:p>
                      <a:pPr algn="ctr" fontAlgn="ctr"/>
                      <a:r>
                        <a:rPr lang="zh-CN" altLang="en-US" sz="105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05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050" b="0" i="1"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50" b="0" i="0" u="none" strike="noStrike"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5176" marR="5176" marT="5176"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32530017"/>
                  </a:ext>
                </a:extLst>
              </a:tr>
            </a:tbl>
          </a:graphicData>
        </a:graphic>
      </p:graphicFrame>
    </p:spTree>
    <p:extLst>
      <p:ext uri="{BB962C8B-B14F-4D97-AF65-F5344CB8AC3E}">
        <p14:creationId xmlns:p14="http://schemas.microsoft.com/office/powerpoint/2010/main" val="2270507131"/>
      </p:ext>
    </p:extLst>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778193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第二</a:t>
            </a:r>
            <a:r>
              <a:rPr lang="zh-CN" altLang="en-US" sz="2400">
                <a:solidFill>
                  <a:schemeClr val="tx1">
                    <a:lumMod val="85000"/>
                    <a:lumOff val="15000"/>
                  </a:schemeClr>
                </a:solidFill>
                <a:cs typeface="+mn-ea"/>
                <a:sym typeface="Times New Roman" panose="02020603050405020304" pitchFamily="18" charset="0"/>
              </a:rPr>
              <a:t>次迭代</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a:t>
            </a:r>
            <a:r>
              <a:rPr lang="en-US" altLang="zh-CN" sz="2400" baseline="-25000">
                <a:solidFill>
                  <a:schemeClr val="tx1">
                    <a:lumMod val="85000"/>
                    <a:lumOff val="15000"/>
                  </a:schemeClr>
                </a:solidFill>
                <a:cs typeface="+mn-ea"/>
                <a:sym typeface="Times New Roman" panose="02020603050405020304" pitchFamily="18" charset="0"/>
              </a:rPr>
              <a:t>2</a:t>
            </a:r>
            <a:r>
              <a:rPr lang="en-US" altLang="zh-CN" sz="2400">
                <a:solidFill>
                  <a:schemeClr val="tx1">
                    <a:lumMod val="85000"/>
                    <a:lumOff val="15000"/>
                  </a:schemeClr>
                </a:solidFill>
                <a:cs typeface="+mn-ea"/>
                <a:sym typeface="Times New Roman" panose="02020603050405020304" pitchFamily="18" charset="0"/>
              </a:rPr>
              <a:t>(x</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的误差率</a:t>
            </a:r>
            <a:r>
              <a:rPr lang="zh-CN" altLang="en-US" sz="2400">
                <a:solidFill>
                  <a:schemeClr val="tx1">
                    <a:lumMod val="85000"/>
                    <a:lumOff val="15000"/>
                  </a:schemeClr>
                </a:solidFill>
                <a:cs typeface="+mn-ea"/>
                <a:sym typeface="Times New Roman" panose="02020603050405020304" pitchFamily="18" charset="0"/>
              </a:rPr>
              <a:t>最低：</a:t>
            </a:r>
            <a:endParaRPr lang="en-US" altLang="zh-CN" sz="2400">
              <a:solidFill>
                <a:schemeClr val="tx1">
                  <a:lumMod val="85000"/>
                  <a:lumOff val="15000"/>
                </a:schemeClr>
              </a:solidFill>
              <a:cs typeface="+mn-ea"/>
              <a:sym typeface="Times New Roman" panose="02020603050405020304" pitchFamily="18" charset="0"/>
            </a:endParaRPr>
          </a:p>
          <a:p>
            <a:pPr marL="0" indent="0" algn="just">
              <a:lnSpc>
                <a:spcPct val="100000"/>
              </a:lnSpc>
              <a:spcBef>
                <a:spcPts val="600"/>
              </a:spcBef>
              <a:buClr>
                <a:srgbClr val="FF6600"/>
              </a:buClr>
              <a:buSzPct val="80000"/>
              <a:buNone/>
            </a:pPr>
            <a:endParaRPr lang="en-US" altLang="zh-CN" sz="240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a:t>
            </a:r>
            <a:r>
              <a:rPr lang="en-US" altLang="zh-CN" sz="2400" baseline="-25000">
                <a:solidFill>
                  <a:schemeClr val="tx1">
                    <a:lumMod val="85000"/>
                    <a:lumOff val="15000"/>
                  </a:schemeClr>
                </a:solidFill>
                <a:cs typeface="+mn-ea"/>
                <a:sym typeface="Times New Roman" panose="02020603050405020304" pitchFamily="18" charset="0"/>
              </a:rPr>
              <a:t>2</a:t>
            </a:r>
            <a:r>
              <a:rPr lang="en-US" altLang="zh-CN" sz="2400">
                <a:solidFill>
                  <a:schemeClr val="tx1">
                    <a:lumMod val="85000"/>
                    <a:lumOff val="15000"/>
                  </a:schemeClr>
                </a:solidFill>
                <a:cs typeface="+mn-ea"/>
                <a:sym typeface="Times New Roman" panose="02020603050405020304" pitchFamily="18" charset="0"/>
              </a:rPr>
              <a:t>(x</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的权重</a:t>
            </a:r>
            <a:r>
              <a:rPr lang="zh-CN" altLang="en-US" sz="2400">
                <a:solidFill>
                  <a:schemeClr val="tx1">
                    <a:lumMod val="85000"/>
                    <a:lumOff val="15000"/>
                  </a:schemeClr>
                </a:solidFill>
                <a:cs typeface="+mn-ea"/>
                <a:sym typeface="Times New Roman" panose="02020603050405020304" pitchFamily="18" charset="0"/>
              </a:rPr>
              <a:t>为：</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0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分</a:t>
            </a:r>
            <a:r>
              <a:rPr lang="zh-CN" altLang="en-US" sz="2400">
                <a:solidFill>
                  <a:schemeClr val="tx1">
                    <a:lumMod val="85000"/>
                    <a:lumOff val="15000"/>
                  </a:schemeClr>
                </a:solidFill>
                <a:cs typeface="+mn-ea"/>
                <a:sym typeface="Times New Roman" panose="02020603050405020304" pitchFamily="18" charset="0"/>
              </a:rPr>
              <a:t>类函数：</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zh-CN" altLang="en-US" sz="2400" dirty="0">
              <a:solidFill>
                <a:schemeClr val="tx1">
                  <a:lumMod val="85000"/>
                  <a:lumOff val="15000"/>
                </a:schemeClr>
              </a:solidFill>
              <a:cs typeface="+mn-ea"/>
              <a:sym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411760" y="750671"/>
            <a:ext cx="2693670" cy="800100"/>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911195312"/>
              </p:ext>
            </p:extLst>
          </p:nvPr>
        </p:nvGraphicFramePr>
        <p:xfrm>
          <a:off x="296664" y="1617020"/>
          <a:ext cx="8550672" cy="1674588"/>
        </p:xfrm>
        <a:graphic>
          <a:graphicData uri="http://schemas.openxmlformats.org/drawingml/2006/table">
            <a:tbl>
              <a:tblPr/>
              <a:tblGrid>
                <a:gridCol w="1080000">
                  <a:extLst>
                    <a:ext uri="{9D8B030D-6E8A-4147-A177-3AD203B41FA5}">
                      <a16:colId xmlns:a16="http://schemas.microsoft.com/office/drawing/2014/main" val="336566569"/>
                    </a:ext>
                  </a:extLst>
                </a:gridCol>
                <a:gridCol w="679152">
                  <a:extLst>
                    <a:ext uri="{9D8B030D-6E8A-4147-A177-3AD203B41FA5}">
                      <a16:colId xmlns:a16="http://schemas.microsoft.com/office/drawing/2014/main" val="88482963"/>
                    </a:ext>
                  </a:extLst>
                </a:gridCol>
                <a:gridCol w="679152">
                  <a:extLst>
                    <a:ext uri="{9D8B030D-6E8A-4147-A177-3AD203B41FA5}">
                      <a16:colId xmlns:a16="http://schemas.microsoft.com/office/drawing/2014/main" val="172588904"/>
                    </a:ext>
                  </a:extLst>
                </a:gridCol>
                <a:gridCol w="679152">
                  <a:extLst>
                    <a:ext uri="{9D8B030D-6E8A-4147-A177-3AD203B41FA5}">
                      <a16:colId xmlns:a16="http://schemas.microsoft.com/office/drawing/2014/main" val="3542307539"/>
                    </a:ext>
                  </a:extLst>
                </a:gridCol>
                <a:gridCol w="679152">
                  <a:extLst>
                    <a:ext uri="{9D8B030D-6E8A-4147-A177-3AD203B41FA5}">
                      <a16:colId xmlns:a16="http://schemas.microsoft.com/office/drawing/2014/main" val="1495173972"/>
                    </a:ext>
                  </a:extLst>
                </a:gridCol>
                <a:gridCol w="679152">
                  <a:extLst>
                    <a:ext uri="{9D8B030D-6E8A-4147-A177-3AD203B41FA5}">
                      <a16:colId xmlns:a16="http://schemas.microsoft.com/office/drawing/2014/main" val="2351210045"/>
                    </a:ext>
                  </a:extLst>
                </a:gridCol>
                <a:gridCol w="679152">
                  <a:extLst>
                    <a:ext uri="{9D8B030D-6E8A-4147-A177-3AD203B41FA5}">
                      <a16:colId xmlns:a16="http://schemas.microsoft.com/office/drawing/2014/main" val="1760255512"/>
                    </a:ext>
                  </a:extLst>
                </a:gridCol>
                <a:gridCol w="679152">
                  <a:extLst>
                    <a:ext uri="{9D8B030D-6E8A-4147-A177-3AD203B41FA5}">
                      <a16:colId xmlns:a16="http://schemas.microsoft.com/office/drawing/2014/main" val="1729332032"/>
                    </a:ext>
                  </a:extLst>
                </a:gridCol>
                <a:gridCol w="679152">
                  <a:extLst>
                    <a:ext uri="{9D8B030D-6E8A-4147-A177-3AD203B41FA5}">
                      <a16:colId xmlns:a16="http://schemas.microsoft.com/office/drawing/2014/main" val="40274991"/>
                    </a:ext>
                  </a:extLst>
                </a:gridCol>
                <a:gridCol w="679152">
                  <a:extLst>
                    <a:ext uri="{9D8B030D-6E8A-4147-A177-3AD203B41FA5}">
                      <a16:colId xmlns:a16="http://schemas.microsoft.com/office/drawing/2014/main" val="2815664418"/>
                    </a:ext>
                  </a:extLst>
                </a:gridCol>
                <a:gridCol w="679152">
                  <a:extLst>
                    <a:ext uri="{9D8B030D-6E8A-4147-A177-3AD203B41FA5}">
                      <a16:colId xmlns:a16="http://schemas.microsoft.com/office/drawing/2014/main" val="1896547099"/>
                    </a:ext>
                  </a:extLst>
                </a:gridCol>
                <a:gridCol w="679152">
                  <a:extLst>
                    <a:ext uri="{9D8B030D-6E8A-4147-A177-3AD203B41FA5}">
                      <a16:colId xmlns:a16="http://schemas.microsoft.com/office/drawing/2014/main" val="476861858"/>
                    </a:ext>
                  </a:extLst>
                </a:gridCol>
              </a:tblGrid>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35533"/>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03811036"/>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79795841"/>
                  </a:ext>
                </a:extLst>
              </a:tr>
              <a:tr h="28467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权值分布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66519269"/>
                  </a:ext>
                </a:extLst>
              </a:tr>
              <a:tr h="28467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分类器结果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𝐺</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𝑥</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82217068"/>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13548C"/>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1554433"/>
                  </a:ext>
                </a:extLst>
              </a:tr>
            </a:tbl>
          </a:graphicData>
        </a:graphic>
      </p:graphicFrame>
      <p:pic>
        <p:nvPicPr>
          <p:cNvPr id="8" name="图片 7"/>
          <p:cNvPicPr>
            <a:picLocks noChangeAspect="1"/>
          </p:cNvPicPr>
          <p:nvPr/>
        </p:nvPicPr>
        <p:blipFill>
          <a:blip r:embed="rId3"/>
          <a:stretch>
            <a:fillRect/>
          </a:stretch>
        </p:blipFill>
        <p:spPr>
          <a:xfrm>
            <a:off x="467528" y="4974656"/>
            <a:ext cx="4174236" cy="502920"/>
          </a:xfrm>
          <a:prstGeom prst="rect">
            <a:avLst/>
          </a:prstGeom>
        </p:spPr>
      </p:pic>
      <p:pic>
        <p:nvPicPr>
          <p:cNvPr id="9" name="图片 8"/>
          <p:cNvPicPr>
            <a:picLocks noChangeAspect="1"/>
          </p:cNvPicPr>
          <p:nvPr/>
        </p:nvPicPr>
        <p:blipFill>
          <a:blip r:embed="rId4"/>
          <a:stretch>
            <a:fillRect/>
          </a:stretch>
        </p:blipFill>
        <p:spPr>
          <a:xfrm>
            <a:off x="560832" y="3978675"/>
            <a:ext cx="8022336" cy="377952"/>
          </a:xfrm>
          <a:prstGeom prst="rect">
            <a:avLst/>
          </a:prstGeom>
        </p:spPr>
      </p:pic>
      <p:pic>
        <p:nvPicPr>
          <p:cNvPr id="10" name="图片 9"/>
          <p:cNvPicPr>
            <a:picLocks noChangeAspect="1"/>
          </p:cNvPicPr>
          <p:nvPr/>
        </p:nvPicPr>
        <p:blipFill>
          <a:blip r:embed="rId5"/>
          <a:stretch>
            <a:fillRect/>
          </a:stretch>
        </p:blipFill>
        <p:spPr>
          <a:xfrm>
            <a:off x="439976" y="6037405"/>
            <a:ext cx="3549560" cy="550793"/>
          </a:xfrm>
          <a:prstGeom prst="rect">
            <a:avLst/>
          </a:prstGeom>
        </p:spPr>
      </p:pic>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0518" y="4418517"/>
            <a:ext cx="3898425" cy="237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标题 3">
            <a:extLst>
              <a:ext uri="{FF2B5EF4-FFF2-40B4-BE49-F238E27FC236}">
                <a16:creationId xmlns:a16="http://schemas.microsoft.com/office/drawing/2014/main" id="{98E05752-118B-4B78-92F4-C42B9138F5F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689650981"/>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3"/>
          <p:cNvGraphicFramePr>
            <a:graphicFrameLocks noGrp="1"/>
          </p:cNvGraphicFramePr>
          <p:nvPr>
            <p:ph sz="quarter" idx="4294967295"/>
            <p:extLst>
              <p:ext uri="{D42A27DB-BD31-4B8C-83A1-F6EECF244321}">
                <p14:modId xmlns:p14="http://schemas.microsoft.com/office/powerpoint/2010/main" val="1448012306"/>
              </p:ext>
            </p:extLst>
          </p:nvPr>
        </p:nvGraphicFramePr>
        <p:xfrm>
          <a:off x="-3780928" y="1023020"/>
          <a:ext cx="16705856"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bwMode="auto">
          <a:xfrm>
            <a:off x="1199054" y="5397850"/>
            <a:ext cx="4608512" cy="1224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标题 3">
            <a:extLst>
              <a:ext uri="{FF2B5EF4-FFF2-40B4-BE49-F238E27FC236}">
                <a16:creationId xmlns:a16="http://schemas.microsoft.com/office/drawing/2014/main" id="{DB34FF49-E13A-40F3-AE0B-31F80AA5305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集成学习简介</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450574120"/>
      </p:ext>
    </p:extLst>
  </p:cSld>
  <p:clrMapOvr>
    <a:masterClrMapping/>
  </p:clrMapOvr>
  <p:transition spd="med">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idx="4294967295"/>
            <p:extLst>
              <p:ext uri="{D42A27DB-BD31-4B8C-83A1-F6EECF244321}">
                <p14:modId xmlns:p14="http://schemas.microsoft.com/office/powerpoint/2010/main" val="3202493117"/>
              </p:ext>
            </p:extLst>
          </p:nvPr>
        </p:nvGraphicFramePr>
        <p:xfrm>
          <a:off x="457201" y="5318411"/>
          <a:ext cx="8229598" cy="1405734"/>
        </p:xfrm>
        <a:graphic>
          <a:graphicData uri="http://schemas.openxmlformats.org/drawingml/2006/table">
            <a:tbl>
              <a:tblPr/>
              <a:tblGrid>
                <a:gridCol w="856474">
                  <a:extLst>
                    <a:ext uri="{9D8B030D-6E8A-4147-A177-3AD203B41FA5}">
                      <a16:colId xmlns:a16="http://schemas.microsoft.com/office/drawing/2014/main" val="447579486"/>
                    </a:ext>
                  </a:extLst>
                </a:gridCol>
                <a:gridCol w="670284">
                  <a:extLst>
                    <a:ext uri="{9D8B030D-6E8A-4147-A177-3AD203B41FA5}">
                      <a16:colId xmlns:a16="http://schemas.microsoft.com/office/drawing/2014/main" val="4217665820"/>
                    </a:ext>
                  </a:extLst>
                </a:gridCol>
                <a:gridCol w="670284">
                  <a:extLst>
                    <a:ext uri="{9D8B030D-6E8A-4147-A177-3AD203B41FA5}">
                      <a16:colId xmlns:a16="http://schemas.microsoft.com/office/drawing/2014/main" val="3299245034"/>
                    </a:ext>
                  </a:extLst>
                </a:gridCol>
                <a:gridCol w="670284">
                  <a:extLst>
                    <a:ext uri="{9D8B030D-6E8A-4147-A177-3AD203B41FA5}">
                      <a16:colId xmlns:a16="http://schemas.microsoft.com/office/drawing/2014/main" val="2417657052"/>
                    </a:ext>
                  </a:extLst>
                </a:gridCol>
                <a:gridCol w="670284">
                  <a:extLst>
                    <a:ext uri="{9D8B030D-6E8A-4147-A177-3AD203B41FA5}">
                      <a16:colId xmlns:a16="http://schemas.microsoft.com/office/drawing/2014/main" val="2821973945"/>
                    </a:ext>
                  </a:extLst>
                </a:gridCol>
                <a:gridCol w="670284">
                  <a:extLst>
                    <a:ext uri="{9D8B030D-6E8A-4147-A177-3AD203B41FA5}">
                      <a16:colId xmlns:a16="http://schemas.microsoft.com/office/drawing/2014/main" val="2321955728"/>
                    </a:ext>
                  </a:extLst>
                </a:gridCol>
                <a:gridCol w="670284">
                  <a:extLst>
                    <a:ext uri="{9D8B030D-6E8A-4147-A177-3AD203B41FA5}">
                      <a16:colId xmlns:a16="http://schemas.microsoft.com/office/drawing/2014/main" val="2110017905"/>
                    </a:ext>
                  </a:extLst>
                </a:gridCol>
                <a:gridCol w="670284">
                  <a:extLst>
                    <a:ext uri="{9D8B030D-6E8A-4147-A177-3AD203B41FA5}">
                      <a16:colId xmlns:a16="http://schemas.microsoft.com/office/drawing/2014/main" val="3647975798"/>
                    </a:ext>
                  </a:extLst>
                </a:gridCol>
                <a:gridCol w="670284">
                  <a:extLst>
                    <a:ext uri="{9D8B030D-6E8A-4147-A177-3AD203B41FA5}">
                      <a16:colId xmlns:a16="http://schemas.microsoft.com/office/drawing/2014/main" val="2156715770"/>
                    </a:ext>
                  </a:extLst>
                </a:gridCol>
                <a:gridCol w="670284">
                  <a:extLst>
                    <a:ext uri="{9D8B030D-6E8A-4147-A177-3AD203B41FA5}">
                      <a16:colId xmlns:a16="http://schemas.microsoft.com/office/drawing/2014/main" val="519234437"/>
                    </a:ext>
                  </a:extLst>
                </a:gridCol>
                <a:gridCol w="670284">
                  <a:extLst>
                    <a:ext uri="{9D8B030D-6E8A-4147-A177-3AD203B41FA5}">
                      <a16:colId xmlns:a16="http://schemas.microsoft.com/office/drawing/2014/main" val="584137342"/>
                    </a:ext>
                  </a:extLst>
                </a:gridCol>
                <a:gridCol w="670284">
                  <a:extLst>
                    <a:ext uri="{9D8B030D-6E8A-4147-A177-3AD203B41FA5}">
                      <a16:colId xmlns:a16="http://schemas.microsoft.com/office/drawing/2014/main" val="3165341108"/>
                    </a:ext>
                  </a:extLst>
                </a:gridCol>
              </a:tblGrid>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17248404"/>
                  </a:ext>
                </a:extLst>
              </a:tr>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5911368"/>
                  </a:ext>
                </a:extLst>
              </a:tr>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84375725"/>
                  </a:ext>
                </a:extLst>
              </a:tr>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初始权值</a:t>
                      </a:r>
                      <a:r>
                        <a:rPr lang="en-US" altLang="zh-CN"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92190742"/>
                  </a:ext>
                </a:extLst>
              </a:tr>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权值</a:t>
                      </a:r>
                      <a:r>
                        <a:rPr lang="en-US" altLang="zh-CN"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98170774"/>
                  </a:ext>
                </a:extLst>
              </a:tr>
              <a:tr h="234289">
                <a:tc>
                  <a:txBody>
                    <a:bodyPr/>
                    <a:lstStyle/>
                    <a:p>
                      <a:pPr algn="ctr" fontAlgn="ctr"/>
                      <a:r>
                        <a:rPr lang="zh-CN" altLang="en-US"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更新权值</a:t>
                      </a:r>
                      <a:r>
                        <a:rPr lang="en-US" altLang="zh-CN" sz="11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FF6600"/>
                    </a:solidFill>
                  </a:tcPr>
                </a:tc>
                <a:tc>
                  <a:txBody>
                    <a:bodyPr/>
                    <a:lstStyle/>
                    <a:p>
                      <a:pPr algn="ctr" fontAlgn="ctr"/>
                      <a:r>
                        <a:rPr lang="en-US" sz="1100" b="0" i="0" u="none" strike="noStrike">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$w_{3i}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100" b="0" i="0" u="none" strike="noStrike" dirty="0">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73400728"/>
                  </a:ext>
                </a:extLst>
              </a:tr>
            </a:tbl>
          </a:graphicData>
        </a:graphic>
      </p:graphicFrame>
      <p:pic>
        <p:nvPicPr>
          <p:cNvPr id="5" name="图片 4"/>
          <p:cNvPicPr>
            <a:picLocks noChangeAspect="1"/>
          </p:cNvPicPr>
          <p:nvPr/>
        </p:nvPicPr>
        <p:blipFill>
          <a:blip r:embed="rId2"/>
          <a:stretch>
            <a:fillRect/>
          </a:stretch>
        </p:blipFill>
        <p:spPr>
          <a:xfrm>
            <a:off x="60675" y="1905097"/>
            <a:ext cx="4086225" cy="3362325"/>
          </a:xfrm>
          <a:prstGeom prst="rect">
            <a:avLst/>
          </a:prstGeom>
        </p:spPr>
      </p:pic>
      <p:pic>
        <p:nvPicPr>
          <p:cNvPr id="6" name="图片 5"/>
          <p:cNvPicPr>
            <a:picLocks noChangeAspect="1"/>
          </p:cNvPicPr>
          <p:nvPr/>
        </p:nvPicPr>
        <p:blipFill>
          <a:blip r:embed="rId3"/>
          <a:stretch>
            <a:fillRect/>
          </a:stretch>
        </p:blipFill>
        <p:spPr>
          <a:xfrm>
            <a:off x="3991892" y="2924944"/>
            <a:ext cx="5133058" cy="2304256"/>
          </a:xfrm>
          <a:prstGeom prst="rect">
            <a:avLst/>
          </a:prstGeom>
        </p:spPr>
      </p:pic>
      <p:pic>
        <p:nvPicPr>
          <p:cNvPr id="7" name="图片 6"/>
          <p:cNvPicPr>
            <a:picLocks noChangeAspect="1"/>
          </p:cNvPicPr>
          <p:nvPr/>
        </p:nvPicPr>
        <p:blipFill>
          <a:blip r:embed="rId4"/>
          <a:stretch>
            <a:fillRect/>
          </a:stretch>
        </p:blipFill>
        <p:spPr>
          <a:xfrm>
            <a:off x="192660" y="1429084"/>
            <a:ext cx="3162300" cy="381000"/>
          </a:xfrm>
          <a:prstGeom prst="rect">
            <a:avLst/>
          </a:prstGeom>
        </p:spPr>
      </p:pic>
      <p:pic>
        <p:nvPicPr>
          <p:cNvPr id="8" name="图片 7"/>
          <p:cNvPicPr>
            <a:picLocks noChangeAspect="1"/>
          </p:cNvPicPr>
          <p:nvPr/>
        </p:nvPicPr>
        <p:blipFill>
          <a:blip r:embed="rId5"/>
          <a:stretch>
            <a:fillRect/>
          </a:stretch>
        </p:blipFill>
        <p:spPr>
          <a:xfrm>
            <a:off x="323528" y="692416"/>
            <a:ext cx="2160240" cy="641655"/>
          </a:xfrm>
          <a:prstGeom prst="rect">
            <a:avLst/>
          </a:prstGeom>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3964" y="692416"/>
            <a:ext cx="3712321" cy="226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标题 3">
            <a:extLst>
              <a:ext uri="{FF2B5EF4-FFF2-40B4-BE49-F238E27FC236}">
                <a16:creationId xmlns:a16="http://schemas.microsoft.com/office/drawing/2014/main" id="{A94E0988-9FE7-4F13-9033-D3241A9EC5F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518914370"/>
      </p:ext>
    </p:extLst>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596605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第三</a:t>
            </a:r>
            <a:r>
              <a:rPr lang="zh-CN" altLang="en-US" sz="2400">
                <a:solidFill>
                  <a:schemeClr val="tx1">
                    <a:lumMod val="85000"/>
                    <a:lumOff val="15000"/>
                  </a:schemeClr>
                </a:solidFill>
                <a:cs typeface="+mn-ea"/>
                <a:sym typeface="Times New Roman" panose="02020603050405020304" pitchFamily="18" charset="0"/>
              </a:rPr>
              <a:t>次迭代</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G3(x</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的误差率</a:t>
            </a:r>
            <a:r>
              <a:rPr lang="zh-CN" altLang="en-US" sz="2400">
                <a:solidFill>
                  <a:schemeClr val="tx1">
                    <a:lumMod val="85000"/>
                    <a:lumOff val="15000"/>
                  </a:schemeClr>
                </a:solidFill>
                <a:cs typeface="+mn-ea"/>
                <a:sym typeface="Times New Roman" panose="02020603050405020304" pitchFamily="18" charset="0"/>
              </a:rPr>
              <a:t>最低：</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0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G3(x</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的权重</a:t>
            </a:r>
            <a:r>
              <a:rPr lang="zh-CN" altLang="en-US" sz="2400">
                <a:solidFill>
                  <a:schemeClr val="tx1">
                    <a:lumMod val="85000"/>
                    <a:lumOff val="15000"/>
                  </a:schemeClr>
                </a:solidFill>
                <a:cs typeface="+mn-ea"/>
                <a:sym typeface="Times New Roman" panose="02020603050405020304" pitchFamily="18" charset="0"/>
              </a:rPr>
              <a:t>为：</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00000"/>
              </a:lnSpc>
              <a:spcBef>
                <a:spcPts val="12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分</a:t>
            </a:r>
            <a:r>
              <a:rPr lang="zh-CN" altLang="en-US" sz="2400">
                <a:solidFill>
                  <a:schemeClr val="tx1">
                    <a:lumMod val="85000"/>
                    <a:lumOff val="15000"/>
                  </a:schemeClr>
                </a:solidFill>
                <a:cs typeface="+mn-ea"/>
                <a:sym typeface="Times New Roman" panose="02020603050405020304" pitchFamily="18" charset="0"/>
              </a:rPr>
              <a:t>类函数：</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zh-CN" altLang="en-US" sz="2400" dirty="0">
              <a:solidFill>
                <a:schemeClr val="tx1">
                  <a:lumMod val="85000"/>
                  <a:lumOff val="15000"/>
                </a:schemeClr>
              </a:solidFill>
              <a:cs typeface="+mn-ea"/>
              <a:sym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555776" y="793526"/>
            <a:ext cx="2736017" cy="753396"/>
          </a:xfrm>
          <a:prstGeom prst="rect">
            <a:avLst/>
          </a:prstGeom>
        </p:spPr>
      </p:pic>
      <p:pic>
        <p:nvPicPr>
          <p:cNvPr id="8" name="图片 7"/>
          <p:cNvPicPr>
            <a:picLocks noChangeAspect="1"/>
          </p:cNvPicPr>
          <p:nvPr/>
        </p:nvPicPr>
        <p:blipFill>
          <a:blip r:embed="rId3"/>
          <a:stretch>
            <a:fillRect/>
          </a:stretch>
        </p:blipFill>
        <p:spPr>
          <a:xfrm>
            <a:off x="611254" y="3893548"/>
            <a:ext cx="8317230" cy="415862"/>
          </a:xfrm>
          <a:prstGeom prst="rect">
            <a:avLst/>
          </a:prstGeom>
        </p:spPr>
      </p:pic>
      <p:pic>
        <p:nvPicPr>
          <p:cNvPr id="10" name="图片 9"/>
          <p:cNvPicPr>
            <a:picLocks noChangeAspect="1"/>
          </p:cNvPicPr>
          <p:nvPr/>
        </p:nvPicPr>
        <p:blipFill>
          <a:blip r:embed="rId4"/>
          <a:stretch>
            <a:fillRect/>
          </a:stretch>
        </p:blipFill>
        <p:spPr>
          <a:xfrm>
            <a:off x="661264" y="4937451"/>
            <a:ext cx="4296655" cy="563281"/>
          </a:xfrm>
          <a:prstGeom prst="rect">
            <a:avLst/>
          </a:prstGeom>
        </p:spPr>
      </p:pic>
      <p:pic>
        <p:nvPicPr>
          <p:cNvPr id="11" name="图片 10"/>
          <p:cNvPicPr>
            <a:picLocks noChangeAspect="1"/>
          </p:cNvPicPr>
          <p:nvPr/>
        </p:nvPicPr>
        <p:blipFill>
          <a:blip r:embed="rId5"/>
          <a:stretch>
            <a:fillRect/>
          </a:stretch>
        </p:blipFill>
        <p:spPr>
          <a:xfrm>
            <a:off x="699343" y="6086947"/>
            <a:ext cx="3660631" cy="504000"/>
          </a:xfrm>
          <a:prstGeom prst="rect">
            <a:avLst/>
          </a:prstGeom>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919" y="4264245"/>
            <a:ext cx="4009809" cy="244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标题 3">
            <a:extLst>
              <a:ext uri="{FF2B5EF4-FFF2-40B4-BE49-F238E27FC236}">
                <a16:creationId xmlns:a16="http://schemas.microsoft.com/office/drawing/2014/main" id="{D3DAA141-BAFE-45E2-9516-8E927363150B}"/>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4" name="表格 13">
            <a:extLst>
              <a:ext uri="{FF2B5EF4-FFF2-40B4-BE49-F238E27FC236}">
                <a16:creationId xmlns:a16="http://schemas.microsoft.com/office/drawing/2014/main" id="{FD6D5C8B-921B-49BF-A359-B929B6D603B1}"/>
              </a:ext>
            </a:extLst>
          </p:cNvPr>
          <p:cNvGraphicFramePr>
            <a:graphicFrameLocks noGrp="1"/>
          </p:cNvGraphicFramePr>
          <p:nvPr>
            <p:extLst>
              <p:ext uri="{D42A27DB-BD31-4B8C-83A1-F6EECF244321}">
                <p14:modId xmlns:p14="http://schemas.microsoft.com/office/powerpoint/2010/main" val="2802301682"/>
              </p:ext>
            </p:extLst>
          </p:nvPr>
        </p:nvGraphicFramePr>
        <p:xfrm>
          <a:off x="296664" y="1617020"/>
          <a:ext cx="8550672" cy="1674588"/>
        </p:xfrm>
        <a:graphic>
          <a:graphicData uri="http://schemas.openxmlformats.org/drawingml/2006/table">
            <a:tbl>
              <a:tblPr/>
              <a:tblGrid>
                <a:gridCol w="1080000">
                  <a:extLst>
                    <a:ext uri="{9D8B030D-6E8A-4147-A177-3AD203B41FA5}">
                      <a16:colId xmlns:a16="http://schemas.microsoft.com/office/drawing/2014/main" val="336566569"/>
                    </a:ext>
                  </a:extLst>
                </a:gridCol>
                <a:gridCol w="679152">
                  <a:extLst>
                    <a:ext uri="{9D8B030D-6E8A-4147-A177-3AD203B41FA5}">
                      <a16:colId xmlns:a16="http://schemas.microsoft.com/office/drawing/2014/main" val="88482963"/>
                    </a:ext>
                  </a:extLst>
                </a:gridCol>
                <a:gridCol w="679152">
                  <a:extLst>
                    <a:ext uri="{9D8B030D-6E8A-4147-A177-3AD203B41FA5}">
                      <a16:colId xmlns:a16="http://schemas.microsoft.com/office/drawing/2014/main" val="172588904"/>
                    </a:ext>
                  </a:extLst>
                </a:gridCol>
                <a:gridCol w="679152">
                  <a:extLst>
                    <a:ext uri="{9D8B030D-6E8A-4147-A177-3AD203B41FA5}">
                      <a16:colId xmlns:a16="http://schemas.microsoft.com/office/drawing/2014/main" val="3542307539"/>
                    </a:ext>
                  </a:extLst>
                </a:gridCol>
                <a:gridCol w="679152">
                  <a:extLst>
                    <a:ext uri="{9D8B030D-6E8A-4147-A177-3AD203B41FA5}">
                      <a16:colId xmlns:a16="http://schemas.microsoft.com/office/drawing/2014/main" val="1495173972"/>
                    </a:ext>
                  </a:extLst>
                </a:gridCol>
                <a:gridCol w="679152">
                  <a:extLst>
                    <a:ext uri="{9D8B030D-6E8A-4147-A177-3AD203B41FA5}">
                      <a16:colId xmlns:a16="http://schemas.microsoft.com/office/drawing/2014/main" val="2351210045"/>
                    </a:ext>
                  </a:extLst>
                </a:gridCol>
                <a:gridCol w="679152">
                  <a:extLst>
                    <a:ext uri="{9D8B030D-6E8A-4147-A177-3AD203B41FA5}">
                      <a16:colId xmlns:a16="http://schemas.microsoft.com/office/drawing/2014/main" val="1760255512"/>
                    </a:ext>
                  </a:extLst>
                </a:gridCol>
                <a:gridCol w="679152">
                  <a:extLst>
                    <a:ext uri="{9D8B030D-6E8A-4147-A177-3AD203B41FA5}">
                      <a16:colId xmlns:a16="http://schemas.microsoft.com/office/drawing/2014/main" val="1729332032"/>
                    </a:ext>
                  </a:extLst>
                </a:gridCol>
                <a:gridCol w="679152">
                  <a:extLst>
                    <a:ext uri="{9D8B030D-6E8A-4147-A177-3AD203B41FA5}">
                      <a16:colId xmlns:a16="http://schemas.microsoft.com/office/drawing/2014/main" val="40274991"/>
                    </a:ext>
                  </a:extLst>
                </a:gridCol>
                <a:gridCol w="679152">
                  <a:extLst>
                    <a:ext uri="{9D8B030D-6E8A-4147-A177-3AD203B41FA5}">
                      <a16:colId xmlns:a16="http://schemas.microsoft.com/office/drawing/2014/main" val="2815664418"/>
                    </a:ext>
                  </a:extLst>
                </a:gridCol>
                <a:gridCol w="679152">
                  <a:extLst>
                    <a:ext uri="{9D8B030D-6E8A-4147-A177-3AD203B41FA5}">
                      <a16:colId xmlns:a16="http://schemas.microsoft.com/office/drawing/2014/main" val="1896547099"/>
                    </a:ext>
                  </a:extLst>
                </a:gridCol>
                <a:gridCol w="679152">
                  <a:extLst>
                    <a:ext uri="{9D8B030D-6E8A-4147-A177-3AD203B41FA5}">
                      <a16:colId xmlns:a16="http://schemas.microsoft.com/office/drawing/2014/main" val="476861858"/>
                    </a:ext>
                  </a:extLst>
                </a:gridCol>
              </a:tblGrid>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35533"/>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03811036"/>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79795841"/>
                  </a:ext>
                </a:extLst>
              </a:tr>
              <a:tr h="28467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权值分布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66519269"/>
                  </a:ext>
                </a:extLst>
              </a:tr>
              <a:tr h="28467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分类器结果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𝐺</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𝑥</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82217068"/>
                  </a:ext>
                </a:extLst>
              </a:tr>
              <a:tr h="276308">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分类结果</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13548C"/>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对</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fontAlgn="ctr"/>
                      <a:r>
                        <a:rPr lang="zh-CN" altLang="en-US" sz="1400" b="0" i="0" u="none" strike="noStrike"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错</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1554433"/>
                  </a:ext>
                </a:extLst>
              </a:tr>
            </a:tbl>
          </a:graphicData>
        </a:graphic>
      </p:graphicFrame>
      <p:sp>
        <p:nvSpPr>
          <p:cNvPr id="15" name="矩形 14">
            <a:extLst>
              <a:ext uri="{FF2B5EF4-FFF2-40B4-BE49-F238E27FC236}">
                <a16:creationId xmlns:a16="http://schemas.microsoft.com/office/drawing/2014/main" id="{527E208A-955F-4FE7-AC05-A7A862920F85}"/>
              </a:ext>
            </a:extLst>
          </p:cNvPr>
          <p:cNvSpPr/>
          <p:nvPr/>
        </p:nvSpPr>
        <p:spPr bwMode="auto">
          <a:xfrm>
            <a:off x="215516" y="2436133"/>
            <a:ext cx="8712968" cy="288032"/>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82911925"/>
      </p:ext>
    </p:extLst>
  </p:cSld>
  <p:clrMapOvr>
    <a:masterClrMapping/>
  </p:clrMapOvr>
  <p:transition spd="med">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8640000" cy="432426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第三</a:t>
            </a:r>
            <a:r>
              <a:rPr lang="zh-CN" altLang="en-US" sz="2400">
                <a:solidFill>
                  <a:schemeClr val="tx1">
                    <a:lumMod val="85000"/>
                    <a:lumOff val="15000"/>
                  </a:schemeClr>
                </a:solidFill>
                <a:cs typeface="+mn-ea"/>
                <a:sym typeface="Times New Roman" panose="02020603050405020304" pitchFamily="18" charset="0"/>
              </a:rPr>
              <a:t>次迭代</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0" indent="0" algn="just">
              <a:lnSpc>
                <a:spcPct val="150000"/>
              </a:lnSpc>
              <a:spcBef>
                <a:spcPts val="600"/>
              </a:spcBef>
              <a:buClr>
                <a:srgbClr val="FF6600"/>
              </a:buClr>
              <a:buSzPct val="80000"/>
              <a:buNone/>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最终</a:t>
            </a:r>
            <a:r>
              <a:rPr lang="zh-CN" altLang="en-US" sz="2400">
                <a:solidFill>
                  <a:schemeClr val="tx1">
                    <a:lumMod val="85000"/>
                    <a:lumOff val="15000"/>
                  </a:schemeClr>
                </a:solidFill>
                <a:cs typeface="+mn-ea"/>
                <a:sym typeface="Times New Roman" panose="02020603050405020304" pitchFamily="18" charset="0"/>
              </a:rPr>
              <a:t>分类器：</a:t>
            </a:r>
            <a:endParaRPr lang="en-US" altLang="zh-CN" sz="2400" dirty="0">
              <a:solidFill>
                <a:schemeClr val="tx1">
                  <a:lumMod val="85000"/>
                  <a:lumOff val="15000"/>
                </a:schemeClr>
              </a:solidFill>
              <a:cs typeface="+mn-ea"/>
              <a:sym typeface="Times New Roman" panose="02020603050405020304" pitchFamily="18" charset="0"/>
            </a:endParaRPr>
          </a:p>
          <a:p>
            <a:pPr marL="457200" lvl="1" indent="0">
              <a:lnSpc>
                <a:spcPct val="100000"/>
              </a:lnSpc>
              <a:spcBef>
                <a:spcPts val="1200"/>
              </a:spcBef>
              <a:buNone/>
            </a:pPr>
            <a:r>
              <a:rPr lang="en-US" altLang="zh-CN">
                <a:sym typeface="Times New Roman" panose="02020603050405020304" pitchFamily="18" charset="0"/>
              </a:rPr>
              <a:t>Gm(x)=</a:t>
            </a:r>
            <a:r>
              <a:rPr lang="en-US" altLang="zh-CN" dirty="0">
                <a:sym typeface="Times New Roman" panose="02020603050405020304" pitchFamily="18" charset="0"/>
              </a:rPr>
              <a:t>sign</a:t>
            </a:r>
            <a:r>
              <a:rPr lang="en-US" altLang="zh-CN">
                <a:sym typeface="Times New Roman" panose="02020603050405020304" pitchFamily="18" charset="0"/>
              </a:rPr>
              <a:t>(0.42365G1(x)+</a:t>
            </a:r>
            <a:r>
              <a:rPr lang="en-US" altLang="zh-CN" dirty="0">
                <a:sym typeface="Times New Roman" panose="02020603050405020304" pitchFamily="18" charset="0"/>
              </a:rPr>
              <a:t>0.64963</a:t>
            </a:r>
            <a:r>
              <a:rPr lang="en-US" altLang="zh-CN">
                <a:sym typeface="Times New Roman" panose="02020603050405020304" pitchFamily="18" charset="0"/>
              </a:rPr>
              <a:t>+G2</a:t>
            </a:r>
            <a:r>
              <a:rPr lang="en-US" altLang="zh-CN" dirty="0">
                <a:sym typeface="Times New Roman" panose="02020603050405020304" pitchFamily="18" charset="0"/>
              </a:rPr>
              <a:t>(x</a:t>
            </a:r>
            <a:r>
              <a:rPr lang="en-US" altLang="zh-CN">
                <a:sym typeface="Times New Roman" panose="02020603050405020304" pitchFamily="18" charset="0"/>
              </a:rPr>
              <a:t>)+0.75197G3(x</a:t>
            </a:r>
            <a:r>
              <a:rPr lang="en-US" altLang="zh-CN" dirty="0">
                <a:sym typeface="Times New Roman" panose="02020603050405020304" pitchFamily="18" charset="0"/>
              </a:rPr>
              <a:t>))</a:t>
            </a:r>
            <a:endParaRPr lang="zh-CN" altLang="en-US" dirty="0">
              <a:sym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3635455437"/>
              </p:ext>
            </p:extLst>
          </p:nvPr>
        </p:nvGraphicFramePr>
        <p:xfrm>
          <a:off x="345438" y="1416424"/>
          <a:ext cx="8453124" cy="2444623"/>
        </p:xfrm>
        <a:graphic>
          <a:graphicData uri="http://schemas.openxmlformats.org/drawingml/2006/table">
            <a:tbl>
              <a:tblPr/>
              <a:tblGrid>
                <a:gridCol w="1080000">
                  <a:extLst>
                    <a:ext uri="{9D8B030D-6E8A-4147-A177-3AD203B41FA5}">
                      <a16:colId xmlns:a16="http://schemas.microsoft.com/office/drawing/2014/main" val="744753320"/>
                    </a:ext>
                  </a:extLst>
                </a:gridCol>
                <a:gridCol w="670284">
                  <a:extLst>
                    <a:ext uri="{9D8B030D-6E8A-4147-A177-3AD203B41FA5}">
                      <a16:colId xmlns:a16="http://schemas.microsoft.com/office/drawing/2014/main" val="618463778"/>
                    </a:ext>
                  </a:extLst>
                </a:gridCol>
                <a:gridCol w="670284">
                  <a:extLst>
                    <a:ext uri="{9D8B030D-6E8A-4147-A177-3AD203B41FA5}">
                      <a16:colId xmlns:a16="http://schemas.microsoft.com/office/drawing/2014/main" val="2435647086"/>
                    </a:ext>
                  </a:extLst>
                </a:gridCol>
                <a:gridCol w="670284">
                  <a:extLst>
                    <a:ext uri="{9D8B030D-6E8A-4147-A177-3AD203B41FA5}">
                      <a16:colId xmlns:a16="http://schemas.microsoft.com/office/drawing/2014/main" val="3902752972"/>
                    </a:ext>
                  </a:extLst>
                </a:gridCol>
                <a:gridCol w="670284">
                  <a:extLst>
                    <a:ext uri="{9D8B030D-6E8A-4147-A177-3AD203B41FA5}">
                      <a16:colId xmlns:a16="http://schemas.microsoft.com/office/drawing/2014/main" val="2865080674"/>
                    </a:ext>
                  </a:extLst>
                </a:gridCol>
                <a:gridCol w="670284">
                  <a:extLst>
                    <a:ext uri="{9D8B030D-6E8A-4147-A177-3AD203B41FA5}">
                      <a16:colId xmlns:a16="http://schemas.microsoft.com/office/drawing/2014/main" val="48786440"/>
                    </a:ext>
                  </a:extLst>
                </a:gridCol>
                <a:gridCol w="670284">
                  <a:extLst>
                    <a:ext uri="{9D8B030D-6E8A-4147-A177-3AD203B41FA5}">
                      <a16:colId xmlns:a16="http://schemas.microsoft.com/office/drawing/2014/main" val="3499766902"/>
                    </a:ext>
                  </a:extLst>
                </a:gridCol>
                <a:gridCol w="670284">
                  <a:extLst>
                    <a:ext uri="{9D8B030D-6E8A-4147-A177-3AD203B41FA5}">
                      <a16:colId xmlns:a16="http://schemas.microsoft.com/office/drawing/2014/main" val="3557588553"/>
                    </a:ext>
                  </a:extLst>
                </a:gridCol>
                <a:gridCol w="670284">
                  <a:extLst>
                    <a:ext uri="{9D8B030D-6E8A-4147-A177-3AD203B41FA5}">
                      <a16:colId xmlns:a16="http://schemas.microsoft.com/office/drawing/2014/main" val="3388189288"/>
                    </a:ext>
                  </a:extLst>
                </a:gridCol>
                <a:gridCol w="670284">
                  <a:extLst>
                    <a:ext uri="{9D8B030D-6E8A-4147-A177-3AD203B41FA5}">
                      <a16:colId xmlns:a16="http://schemas.microsoft.com/office/drawing/2014/main" val="1313920823"/>
                    </a:ext>
                  </a:extLst>
                </a:gridCol>
                <a:gridCol w="670284">
                  <a:extLst>
                    <a:ext uri="{9D8B030D-6E8A-4147-A177-3AD203B41FA5}">
                      <a16:colId xmlns:a16="http://schemas.microsoft.com/office/drawing/2014/main" val="1589312400"/>
                    </a:ext>
                  </a:extLst>
                </a:gridCol>
                <a:gridCol w="670284">
                  <a:extLst>
                    <a:ext uri="{9D8B030D-6E8A-4147-A177-3AD203B41FA5}">
                      <a16:colId xmlns:a16="http://schemas.microsoft.com/office/drawing/2014/main" val="1189671798"/>
                    </a:ext>
                  </a:extLst>
                </a:gridCol>
              </a:tblGrid>
              <a:tr h="339265">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序号 </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i</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8773800"/>
                  </a:ext>
                </a:extLst>
              </a:tr>
              <a:tr h="292411">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数据</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x</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90163753"/>
                  </a:ext>
                </a:extLst>
              </a:tr>
              <a:tr h="292411">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类别标签</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en-US"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y</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49532403"/>
                  </a:ext>
                </a:extLst>
              </a:tr>
              <a:tr h="380134">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初始权值</a:t>
                      </a:r>
                      <a:r>
                        <a:rPr lang="en-US" altLang="zh-CN"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83542446"/>
                  </a:ext>
                </a:extLst>
              </a:tr>
              <a:tr h="380134">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权值</a:t>
                      </a:r>
                      <a:r>
                        <a:rPr lang="en-US" altLang="zh-CN"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0.0714</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48157888"/>
                  </a:ext>
                </a:extLst>
              </a:tr>
              <a:tr h="380134">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权值</a:t>
                      </a:r>
                      <a:r>
                        <a:rPr lang="en-US" altLang="zh-CN"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0.1667</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0.1061</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400" b="0" i="0"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0.0455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90886468"/>
                  </a:ext>
                </a:extLst>
              </a:tr>
              <a:tr h="380134">
                <a:tc>
                  <a:txBody>
                    <a:bodyPr/>
                    <a:lstStyle/>
                    <a:p>
                      <a:pPr algn="ctr" fontAlgn="ctr"/>
                      <a:r>
                        <a:rPr lang="zh-CN" altLang="en-US"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更新权值</a:t>
                      </a:r>
                      <a:r>
                        <a:rPr lang="en-US" altLang="zh-CN" sz="1400" b="1" i="0" u="none" strike="noStrike">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9310" marR="9310" marT="9310" marB="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13548C"/>
                    </a:solidFill>
                  </a:tcPr>
                </a:tc>
                <a:tc>
                  <a:txBody>
                    <a:bodyPr/>
                    <a:lstStyle/>
                    <a:p>
                      <a:pPr algn="ctr" fontAlgn="ct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𝑤</a:t>
                      </a:r>
                      <a:r>
                        <a:rPr lang="en-US" altLang="zh-CN"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sz="1400" b="0" i="1" u="none" strike="noStrike">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𝑖</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0.125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0.125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0.125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0.1019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0.1019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0.1019</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0.0648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0.0648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0.0648</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0" i="0" u="none" strike="noStrike"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0.125</a:t>
                      </a:r>
                    </a:p>
                  </a:txBody>
                  <a:tcPr marL="9310" marR="9310" marT="9310" marB="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17915024"/>
                  </a:ext>
                </a:extLst>
              </a:tr>
            </a:tbl>
          </a:graphicData>
        </a:graphic>
      </p:graphicFrame>
      <p:sp>
        <p:nvSpPr>
          <p:cNvPr id="7" name="标题 3">
            <a:extLst>
              <a:ext uri="{FF2B5EF4-FFF2-40B4-BE49-F238E27FC236}">
                <a16:creationId xmlns:a16="http://schemas.microsoft.com/office/drawing/2014/main" id="{3C9F80B1-ED56-41F5-A696-82DE3870691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2.2.6 Adaboost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34218969"/>
      </p:ext>
    </p:extLst>
  </p:cSld>
  <p:clrMapOvr>
    <a:masterClrMapping/>
  </p:clrMapOvr>
  <p:transition spd="med">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2.2.7 AdaBoost: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train</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再看算法</a:t>
            </a:r>
          </a:p>
        </p:txBody>
      </p:sp>
      <p:sp>
        <p:nvSpPr>
          <p:cNvPr id="2" name="矩形 1"/>
          <p:cNvSpPr/>
          <p:nvPr/>
        </p:nvSpPr>
        <p:spPr bwMode="auto">
          <a:xfrm>
            <a:off x="3115268" y="3429000"/>
            <a:ext cx="2457397" cy="108012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nvSpPr>
        <p:spPr>
          <a:xfrm>
            <a:off x="5657518" y="3701862"/>
            <a:ext cx="1296144"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为什么？</a:t>
            </a:r>
          </a:p>
        </p:txBody>
      </p:sp>
      <p:sp>
        <p:nvSpPr>
          <p:cNvPr id="9" name="Content Placeholder 2">
            <a:extLst>
              <a:ext uri="{FF2B5EF4-FFF2-40B4-BE49-F238E27FC236}">
                <a16:creationId xmlns:a16="http://schemas.microsoft.com/office/drawing/2014/main" id="{5C1FD2D4-274F-4EEE-99ED-2633969E76EB}"/>
              </a:ext>
            </a:extLst>
          </p:cNvPr>
          <p:cNvSpPr txBox="1">
            <a:spLocks/>
          </p:cNvSpPr>
          <p:nvPr/>
        </p:nvSpPr>
        <p:spPr>
          <a:xfrm>
            <a:off x="252000" y="756000"/>
            <a:ext cx="8153400" cy="417479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Font typeface="Arial" panose="020B0604020202020204" pitchFamily="34" charset="0"/>
              <a:buNone/>
            </a:pPr>
            <a:r>
              <a:rPr lang="en-US">
                <a:latin typeface="Times New Roman" panose="02020603050405020304" pitchFamily="18" charset="0"/>
                <a:ea typeface="微软雅黑" panose="020B0503020204020204" pitchFamily="34" charset="-122"/>
                <a:sym typeface="Times New Roman" panose="02020603050405020304" pitchFamily="18" charset="0"/>
              </a:rPr>
              <a:t>for k = 1 to </a:t>
            </a:r>
            <a:r>
              <a:rPr lang="en-US" i="1">
                <a:latin typeface="Times New Roman" panose="02020603050405020304" pitchFamily="18" charset="0"/>
                <a:ea typeface="微软雅黑" panose="020B0503020204020204" pitchFamily="34" charset="-122"/>
                <a:sym typeface="Times New Roman" panose="02020603050405020304" pitchFamily="18" charset="0"/>
              </a:rPr>
              <a:t>iterations</a:t>
            </a:r>
            <a:r>
              <a:rPr lang="en-US">
                <a:latin typeface="Times New Roman" panose="02020603050405020304" pitchFamily="18" charset="0"/>
                <a:ea typeface="微软雅黑" panose="020B0503020204020204" pitchFamily="34" charset="-122"/>
                <a:sym typeface="Times New Roman" panose="02020603050405020304" pitchFamily="18" charset="0"/>
              </a:rPr>
              <a:t>:</a:t>
            </a: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classifier</a:t>
            </a:r>
            <a:r>
              <a:rPr lang="en-US" baseline="-25000">
                <a:latin typeface="Times New Roman" panose="02020603050405020304" pitchFamily="18" charset="0"/>
                <a:ea typeface="微软雅黑" panose="020B0503020204020204" pitchFamily="34" charset="-122"/>
                <a:sym typeface="Times New Roman" panose="02020603050405020304" pitchFamily="18" charset="0"/>
              </a:rPr>
              <a:t>k</a:t>
            </a:r>
            <a:r>
              <a:rPr lang="en-US">
                <a:latin typeface="Times New Roman" panose="02020603050405020304" pitchFamily="18" charset="0"/>
                <a:ea typeface="微软雅黑" panose="020B0503020204020204" pitchFamily="34" charset="-122"/>
                <a:sym typeface="Times New Roman" panose="02020603050405020304" pitchFamily="18" charset="0"/>
              </a:rPr>
              <a:t> = learn a weak classifier based on weights</a:t>
            </a: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calculate weighted error for this classifier</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加权分类误差</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p>
          <a:p>
            <a:pPr marL="320040" lvl="1" indent="0">
              <a:lnSpc>
                <a:spcPct val="15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calculate “score” for this classifier</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分类器的系数</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p>
          <a:p>
            <a:pPr marL="594360" lvl="2" indent="0">
              <a:lnSpc>
                <a:spcPct val="12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594360" lvl="2" indent="0">
              <a:lnSpc>
                <a:spcPct val="12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change the example weights</a:t>
            </a:r>
            <a:r>
              <a:rPr lang="en-US" altLang="zh-CN"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权值的更新</a:t>
            </a:r>
            <a:r>
              <a:rPr lang="en-US" altLang="zh-CN" sz="170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7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0" name="Object 3">
            <a:extLst>
              <a:ext uri="{FF2B5EF4-FFF2-40B4-BE49-F238E27FC236}">
                <a16:creationId xmlns:a16="http://schemas.microsoft.com/office/drawing/2014/main" id="{F596F023-37C5-4CEC-8DA0-F02FBFF8BB70}"/>
              </a:ext>
            </a:extLst>
          </p:cNvPr>
          <p:cNvGraphicFramePr>
            <a:graphicFrameLocks noChangeAspect="1"/>
          </p:cNvGraphicFramePr>
          <p:nvPr>
            <p:extLst>
              <p:ext uri="{D42A27DB-BD31-4B8C-83A1-F6EECF244321}">
                <p14:modId xmlns:p14="http://schemas.microsoft.com/office/powerpoint/2010/main" val="603062563"/>
              </p:ext>
            </p:extLst>
          </p:nvPr>
        </p:nvGraphicFramePr>
        <p:xfrm>
          <a:off x="3176175" y="3487220"/>
          <a:ext cx="2305050" cy="1019175"/>
        </p:xfrm>
        <a:graphic>
          <a:graphicData uri="http://schemas.openxmlformats.org/presentationml/2006/ole">
            <mc:AlternateContent xmlns:mc="http://schemas.openxmlformats.org/markup-compatibility/2006">
              <mc:Choice xmlns:v="urn:schemas-microsoft-com:vml" Requires="v">
                <p:oleObj spid="_x0000_s10417" name="Equation" r:id="rId4" imgW="1092200" imgH="482600" progId="Equation.3">
                  <p:embed/>
                </p:oleObj>
              </mc:Choice>
              <mc:Fallback>
                <p:oleObj name="Equation" r:id="rId4" imgW="1092200" imgH="482600" progId="Equation.3">
                  <p:embed/>
                  <p:pic>
                    <p:nvPicPr>
                      <p:cNvPr id="4" name="Object 3"/>
                      <p:cNvPicPr/>
                      <p:nvPr/>
                    </p:nvPicPr>
                    <p:blipFill>
                      <a:blip r:embed="rId5"/>
                      <a:stretch>
                        <a:fillRect/>
                      </a:stretch>
                    </p:blipFill>
                    <p:spPr>
                      <a:xfrm>
                        <a:off x="3176175" y="3487220"/>
                        <a:ext cx="2305050" cy="1019175"/>
                      </a:xfrm>
                      <a:prstGeom prst="rect">
                        <a:avLst/>
                      </a:prstGeom>
                    </p:spPr>
                  </p:pic>
                </p:oleObj>
              </mc:Fallback>
            </mc:AlternateContent>
          </a:graphicData>
        </a:graphic>
      </p:graphicFrame>
      <p:graphicFrame>
        <p:nvGraphicFramePr>
          <p:cNvPr id="11" name="Object 4">
            <a:extLst>
              <a:ext uri="{FF2B5EF4-FFF2-40B4-BE49-F238E27FC236}">
                <a16:creationId xmlns:a16="http://schemas.microsoft.com/office/drawing/2014/main" id="{E1F346D6-02A8-4B1E-8138-38B01B2ABBA8}"/>
              </a:ext>
            </a:extLst>
          </p:cNvPr>
          <p:cNvGraphicFramePr>
            <a:graphicFrameLocks noChangeAspect="1"/>
          </p:cNvGraphicFramePr>
          <p:nvPr>
            <p:extLst>
              <p:ext uri="{D42A27DB-BD31-4B8C-83A1-F6EECF244321}">
                <p14:modId xmlns:p14="http://schemas.microsoft.com/office/powerpoint/2010/main" val="3880592699"/>
              </p:ext>
            </p:extLst>
          </p:nvPr>
        </p:nvGraphicFramePr>
        <p:xfrm>
          <a:off x="2106000" y="2376557"/>
          <a:ext cx="4932000" cy="686261"/>
        </p:xfrm>
        <a:graphic>
          <a:graphicData uri="http://schemas.openxmlformats.org/presentationml/2006/ole">
            <mc:AlternateContent xmlns:mc="http://schemas.openxmlformats.org/markup-compatibility/2006">
              <mc:Choice xmlns:v="urn:schemas-microsoft-com:vml" Requires="v">
                <p:oleObj spid="_x0000_s10418" name="Equation" r:id="rId6" imgW="2286000" imgH="317500" progId="Equation.3">
                  <p:embed/>
                </p:oleObj>
              </mc:Choice>
              <mc:Fallback>
                <p:oleObj name="Equation" r:id="rId6" imgW="2286000" imgH="317500" progId="Equation.3">
                  <p:embed/>
                  <p:pic>
                    <p:nvPicPr>
                      <p:cNvPr id="5" name="Object 4"/>
                      <p:cNvPicPr/>
                      <p:nvPr/>
                    </p:nvPicPr>
                    <p:blipFill>
                      <a:blip r:embed="rId7"/>
                      <a:stretch>
                        <a:fillRect/>
                      </a:stretch>
                    </p:blipFill>
                    <p:spPr>
                      <a:xfrm>
                        <a:off x="2106000" y="2376557"/>
                        <a:ext cx="4932000" cy="686261"/>
                      </a:xfrm>
                      <a:prstGeom prst="rect">
                        <a:avLst/>
                      </a:prstGeom>
                    </p:spPr>
                  </p:pic>
                </p:oleObj>
              </mc:Fallback>
            </mc:AlternateContent>
          </a:graphicData>
        </a:graphic>
      </p:graphicFrame>
      <p:graphicFrame>
        <p:nvGraphicFramePr>
          <p:cNvPr id="12" name="Object 5">
            <a:extLst>
              <a:ext uri="{FF2B5EF4-FFF2-40B4-BE49-F238E27FC236}">
                <a16:creationId xmlns:a16="http://schemas.microsoft.com/office/drawing/2014/main" id="{05F6BAFF-2A3A-452D-BD92-C5B899AFFEF8}"/>
              </a:ext>
            </a:extLst>
          </p:cNvPr>
          <p:cNvGraphicFramePr>
            <a:graphicFrameLocks noChangeAspect="1"/>
          </p:cNvGraphicFramePr>
          <p:nvPr>
            <p:extLst>
              <p:ext uri="{D42A27DB-BD31-4B8C-83A1-F6EECF244321}">
                <p14:modId xmlns:p14="http://schemas.microsoft.com/office/powerpoint/2010/main" val="1580760381"/>
              </p:ext>
            </p:extLst>
          </p:nvPr>
        </p:nvGraphicFramePr>
        <p:xfrm>
          <a:off x="2094263" y="4930797"/>
          <a:ext cx="5443537" cy="833437"/>
        </p:xfrm>
        <a:graphic>
          <a:graphicData uri="http://schemas.openxmlformats.org/presentationml/2006/ole">
            <mc:AlternateContent xmlns:mc="http://schemas.openxmlformats.org/markup-compatibility/2006">
              <mc:Choice xmlns:v="urn:schemas-microsoft-com:vml" Requires="v">
                <p:oleObj spid="_x0000_s10419" name="Equation" r:id="rId8" imgW="2578100" imgH="393700" progId="Equation.3">
                  <p:embed/>
                </p:oleObj>
              </mc:Choice>
              <mc:Fallback>
                <p:oleObj name="Equation" r:id="rId8" imgW="2578100" imgH="393700" progId="Equation.3">
                  <p:embed/>
                  <p:pic>
                    <p:nvPicPr>
                      <p:cNvPr id="6" name="Object 5"/>
                      <p:cNvPicPr/>
                      <p:nvPr/>
                    </p:nvPicPr>
                    <p:blipFill>
                      <a:blip r:embed="rId9"/>
                      <a:stretch>
                        <a:fillRect/>
                      </a:stretch>
                    </p:blipFill>
                    <p:spPr>
                      <a:xfrm>
                        <a:off x="2094263" y="4930797"/>
                        <a:ext cx="5443537" cy="833437"/>
                      </a:xfrm>
                      <a:prstGeom prst="rect">
                        <a:avLst/>
                      </a:prstGeom>
                    </p:spPr>
                  </p:pic>
                </p:oleObj>
              </mc:Fallback>
            </mc:AlternateContent>
          </a:graphicData>
        </a:graphic>
      </p:graphicFrame>
    </p:spTree>
    <p:extLst>
      <p:ext uri="{BB962C8B-B14F-4D97-AF65-F5344CB8AC3E}">
        <p14:creationId xmlns:p14="http://schemas.microsoft.com/office/powerpoint/2010/main" val="3831745160"/>
      </p:ext>
    </p:extLst>
  </p:cSld>
  <p:clrMapOvr>
    <a:masterClrMapping/>
  </p:clrMapOvr>
  <p:transition spd="med">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535685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集成</a:t>
            </a:r>
            <a:r>
              <a:rPr lang="zh-CN" altLang="en-US" sz="2400">
                <a:solidFill>
                  <a:schemeClr val="tx1">
                    <a:lumMod val="85000"/>
                    <a:lumOff val="15000"/>
                  </a:schemeClr>
                </a:solidFill>
                <a:cs typeface="+mn-ea"/>
                <a:sym typeface="Times New Roman" panose="02020603050405020304" pitchFamily="18" charset="0"/>
              </a:rPr>
              <a:t>学习模型</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指数损失函数</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公式推导</a:t>
            </a:r>
            <a:endParaRPr lang="en-US" altLang="zh-CN" sz="24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dirty="0">
                <a:solidFill>
                  <a:schemeClr val="tx1">
                    <a:lumMod val="85000"/>
                    <a:lumOff val="15000"/>
                  </a:schemeClr>
                </a:solidFill>
                <a:cs typeface="+mn-ea"/>
                <a:sym typeface="Times New Roman" panose="02020603050405020304" pitchFamily="18" charset="0"/>
              </a:rPr>
              <a:t>1</a:t>
            </a:r>
            <a:r>
              <a:rPr lang="zh-CN" altLang="en-US" sz="2200">
                <a:solidFill>
                  <a:schemeClr val="tx1">
                    <a:lumMod val="85000"/>
                    <a:lumOff val="15000"/>
                  </a:schemeClr>
                </a:solidFill>
                <a:cs typeface="+mn-ea"/>
                <a:sym typeface="Times New Roman" panose="02020603050405020304" pitchFamily="18" charset="0"/>
              </a:rPr>
              <a:t>、已知</a:t>
            </a:r>
            <a:endParaRPr lang="en-US" altLang="zh-CN" sz="22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dirty="0">
                <a:solidFill>
                  <a:schemeClr val="tx1">
                    <a:lumMod val="85000"/>
                    <a:lumOff val="15000"/>
                  </a:schemeClr>
                </a:solidFill>
                <a:cs typeface="+mn-ea"/>
                <a:sym typeface="Times New Roman" panose="02020603050405020304" pitchFamily="18" charset="0"/>
              </a:rPr>
              <a:t>2</a:t>
            </a:r>
            <a:r>
              <a:rPr lang="zh-CN" altLang="en-US" sz="2200" dirty="0">
                <a:solidFill>
                  <a:schemeClr val="tx1">
                    <a:lumMod val="85000"/>
                    <a:lumOff val="15000"/>
                  </a:schemeClr>
                </a:solidFill>
                <a:cs typeface="+mn-ea"/>
                <a:sym typeface="Times New Roman" panose="02020603050405020304" pitchFamily="18" charset="0"/>
              </a:rPr>
              <a:t>、</a:t>
            </a:r>
            <a:r>
              <a:rPr lang="zh-CN" altLang="en-US" sz="2200">
                <a:solidFill>
                  <a:schemeClr val="tx1">
                    <a:lumMod val="85000"/>
                    <a:lumOff val="15000"/>
                  </a:schemeClr>
                </a:solidFill>
                <a:cs typeface="+mn-ea"/>
                <a:sym typeface="Times New Roman" panose="02020603050405020304" pitchFamily="18" charset="0"/>
              </a:rPr>
              <a:t>公式代入</a:t>
            </a:r>
            <a:endParaRPr lang="en-US" altLang="zh-CN" sz="22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endParaRPr lang="en-US" altLang="zh-CN" sz="22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endParaRPr lang="en-US" altLang="zh-CN" sz="22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endParaRPr lang="en-US" altLang="zh-CN" sz="2200" dirty="0">
              <a:solidFill>
                <a:schemeClr val="tx1">
                  <a:lumMod val="85000"/>
                  <a:lumOff val="15000"/>
                </a:schemeClr>
              </a:solidFill>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dirty="0">
                <a:solidFill>
                  <a:schemeClr val="tx1">
                    <a:lumMod val="85000"/>
                    <a:lumOff val="15000"/>
                  </a:schemeClr>
                </a:solidFill>
                <a:cs typeface="+mn-ea"/>
                <a:sym typeface="Times New Roman" panose="02020603050405020304" pitchFamily="18" charset="0"/>
              </a:rPr>
              <a:t>3</a:t>
            </a:r>
            <a:r>
              <a:rPr lang="zh-CN" altLang="en-US" sz="2200">
                <a:solidFill>
                  <a:schemeClr val="tx1">
                    <a:lumMod val="85000"/>
                    <a:lumOff val="15000"/>
                  </a:schemeClr>
                </a:solidFill>
                <a:cs typeface="+mn-ea"/>
                <a:sym typeface="Times New Roman" panose="02020603050405020304" pitchFamily="18" charset="0"/>
              </a:rPr>
              <a:t>、求导</a:t>
            </a:r>
            <a:endParaRPr lang="en-US" altLang="zh-CN" sz="2400" dirty="0">
              <a:solidFill>
                <a:schemeClr val="tx1">
                  <a:lumMod val="85000"/>
                  <a:lumOff val="15000"/>
                </a:schemeClr>
              </a:solidFill>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确定</a:t>
                </a:r>
                <a14:m>
                  <m:oMath xmlns:m="http://schemas.openxmlformats.org/officeDocument/2006/math">
                    <m:r>
                      <a:rPr lang="zh-CN" altLang="en-US" sz="2600" b="1" spc="50">
                        <a:solidFill>
                          <a:schemeClr val="bg1"/>
                        </a:solidFill>
                        <a:latin typeface="Cambria Math" panose="02040503050406030204" pitchFamily="18" charset="0"/>
                        <a:cs typeface="+mn-ea"/>
                        <a:sym typeface="Times New Roman" panose="02020603050405020304" pitchFamily="18" charset="0"/>
                      </a:rPr>
                      <m:t>𝜶</m:t>
                    </m:r>
                  </m:oMath>
                </a14:m>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 name="标题 3"/>
              <p:cNvSpPr>
                <a:spLocks noGrp="1" noRot="1" noChangeAspect="1" noMove="1" noResize="1" noEditPoints="1" noAdjustHandles="1" noChangeArrowheads="1" noChangeShapeType="1" noTextEdit="1"/>
              </p:cNvSpPr>
              <p:nvPr>
                <p:ph type="title" idx="4294967295"/>
              </p:nvPr>
            </p:nvSpPr>
            <p:spPr>
              <a:xfrm>
                <a:off x="756000" y="108000"/>
                <a:ext cx="6781800" cy="492443"/>
              </a:xfrm>
              <a:prstGeom prst="rect">
                <a:avLst/>
              </a:prstGeom>
              <a:blipFill>
                <a:blip r:embed="rId4"/>
                <a:stretch>
                  <a:fillRect l="-1617" t="-12500" b="-31250"/>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3082361" y="676247"/>
            <a:ext cx="2305331" cy="792088"/>
          </a:xfrm>
          <a:prstGeom prst="rect">
            <a:avLst/>
          </a:prstGeom>
        </p:spPr>
      </p:pic>
      <p:pic>
        <p:nvPicPr>
          <p:cNvPr id="8" name="图片 7"/>
          <p:cNvPicPr>
            <a:picLocks noChangeAspect="1"/>
          </p:cNvPicPr>
          <p:nvPr/>
        </p:nvPicPr>
        <p:blipFill>
          <a:blip r:embed="rId6"/>
          <a:stretch>
            <a:fillRect/>
          </a:stretch>
        </p:blipFill>
        <p:spPr>
          <a:xfrm>
            <a:off x="2854632" y="1414624"/>
            <a:ext cx="3024336" cy="636071"/>
          </a:xfrm>
          <a:prstGeom prst="rect">
            <a:avLst/>
          </a:prstGeom>
        </p:spPr>
      </p:pic>
      <p:pic>
        <p:nvPicPr>
          <p:cNvPr id="9" name="图片 8"/>
          <p:cNvPicPr>
            <a:picLocks noChangeAspect="1"/>
          </p:cNvPicPr>
          <p:nvPr/>
        </p:nvPicPr>
        <p:blipFill>
          <a:blip r:embed="rId7"/>
          <a:stretch>
            <a:fillRect/>
          </a:stretch>
        </p:blipFill>
        <p:spPr>
          <a:xfrm>
            <a:off x="2698857" y="2488544"/>
            <a:ext cx="4368483" cy="720080"/>
          </a:xfrm>
          <a:prstGeom prst="rect">
            <a:avLst/>
          </a:prstGeom>
        </p:spPr>
      </p:pic>
      <p:pic>
        <p:nvPicPr>
          <p:cNvPr id="11" name="图片 10"/>
          <p:cNvPicPr>
            <a:picLocks noChangeAspect="1"/>
          </p:cNvPicPr>
          <p:nvPr/>
        </p:nvPicPr>
        <p:blipFill>
          <a:blip r:embed="rId8"/>
          <a:stretch>
            <a:fillRect/>
          </a:stretch>
        </p:blipFill>
        <p:spPr>
          <a:xfrm>
            <a:off x="593502" y="3780940"/>
            <a:ext cx="7956995" cy="1734217"/>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423889189"/>
              </p:ext>
            </p:extLst>
          </p:nvPr>
        </p:nvGraphicFramePr>
        <p:xfrm>
          <a:off x="2627388" y="5654841"/>
          <a:ext cx="2305050" cy="1019175"/>
        </p:xfrm>
        <a:graphic>
          <a:graphicData uri="http://schemas.openxmlformats.org/presentationml/2006/ole">
            <mc:AlternateContent xmlns:mc="http://schemas.openxmlformats.org/markup-compatibility/2006">
              <mc:Choice xmlns:v="urn:schemas-microsoft-com:vml" Requires="v">
                <p:oleObj spid="_x0000_s11325" name="Equation" r:id="rId9" imgW="1078560" imgH="466200" progId="Equation.3">
                  <p:embed/>
                </p:oleObj>
              </mc:Choice>
              <mc:Fallback>
                <p:oleObj name="Equation" r:id="rId9" imgW="1078560" imgH="4662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388" y="5654841"/>
                        <a:ext cx="23050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177384" y="5742005"/>
            <a:ext cx="3779912" cy="646331"/>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https://www.cnblogs.com/liuwu265/p/4692347.html</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245601507"/>
      </p:ext>
    </p:extLst>
  </p:cSld>
  <p:clrMapOvr>
    <a:masterClrMapping/>
  </p:clrMapOvr>
  <p:transition spd="med">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如何确定</a:t>
                </a:r>
                <a14:m>
                  <m:oMath xmlns:m="http://schemas.openxmlformats.org/officeDocument/2006/math">
                    <m:r>
                      <a:rPr lang="zh-CN" altLang="en-US" sz="2600" b="1" spc="50">
                        <a:solidFill>
                          <a:schemeClr val="bg1"/>
                        </a:solidFill>
                        <a:latin typeface="Cambria Math" panose="02040503050406030204" pitchFamily="18" charset="0"/>
                        <a:cs typeface="+mn-ea"/>
                        <a:sym typeface="Times New Roman" panose="02020603050405020304" pitchFamily="18" charset="0"/>
                      </a:rPr>
                      <m:t>𝜶</m:t>
                    </m:r>
                  </m:oMath>
                </a14:m>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 name="标题 3"/>
              <p:cNvSpPr>
                <a:spLocks noGrp="1" noRot="1" noChangeAspect="1" noMove="1" noResize="1" noEditPoints="1" noAdjustHandles="1" noChangeArrowheads="1" noChangeShapeType="1" noTextEdit="1"/>
              </p:cNvSpPr>
              <p:nvPr>
                <p:ph type="title" idx="4294967295"/>
              </p:nvPr>
            </p:nvSpPr>
            <p:spPr>
              <a:xfrm>
                <a:off x="756000" y="108000"/>
                <a:ext cx="6781800" cy="492443"/>
              </a:xfrm>
              <a:prstGeom prst="rect">
                <a:avLst/>
              </a:prstGeom>
              <a:blipFill rotWithShape="0">
                <a:blip r:embed="rId3"/>
                <a:stretch>
                  <a:fillRect l="-1617" t="-12500" b="-31250"/>
                </a:stretch>
              </a:blipFill>
            </p:spPr>
            <p:txBody>
              <a:bodyPr/>
              <a:lstStyle/>
              <a:p>
                <a:r>
                  <a:rPr lang="zh-CN" altLang="en-US">
                    <a:noFill/>
                  </a:rPr>
                  <a:t> </a:t>
                </a:r>
              </a:p>
            </p:txBody>
          </p:sp>
        </mc:Fallback>
      </mc:AlternateContent>
      <p:sp>
        <p:nvSpPr>
          <p:cNvPr id="10" name="内容占位符 1"/>
          <p:cNvSpPr txBox="1">
            <a:spLocks/>
          </p:cNvSpPr>
          <p:nvPr/>
        </p:nvSpPr>
        <p:spPr>
          <a:xfrm>
            <a:off x="457200" y="1028700"/>
            <a:ext cx="8229600" cy="5351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t>集成学习模型</a:t>
            </a:r>
            <a:endParaRPr lang="en-US" altLang="zh-CN"/>
          </a:p>
          <a:p>
            <a:pPr fontAlgn="auto">
              <a:spcAft>
                <a:spcPts val="0"/>
              </a:spcAft>
            </a:pPr>
            <a:r>
              <a:rPr lang="zh-CN" altLang="en-US"/>
              <a:t>指数损失函数</a:t>
            </a:r>
            <a:endParaRPr lang="en-US" altLang="zh-CN"/>
          </a:p>
          <a:p>
            <a:pPr fontAlgn="auto">
              <a:spcAft>
                <a:spcPts val="0"/>
              </a:spcAft>
            </a:pPr>
            <a:r>
              <a:rPr lang="zh-CN" altLang="en-US"/>
              <a:t>公式推导</a:t>
            </a:r>
            <a:endParaRPr lang="en-US" altLang="zh-CN"/>
          </a:p>
          <a:p>
            <a:pPr lvl="1" fontAlgn="auto">
              <a:spcAft>
                <a:spcPts val="0"/>
              </a:spcAft>
            </a:pPr>
            <a:r>
              <a:rPr lang="en-US" altLang="zh-CN"/>
              <a:t>1</a:t>
            </a:r>
            <a:r>
              <a:rPr lang="zh-CN" altLang="en-US"/>
              <a:t>、已知</a:t>
            </a:r>
            <a:endParaRPr lang="en-US" altLang="zh-CN"/>
          </a:p>
          <a:p>
            <a:pPr lvl="1" fontAlgn="auto">
              <a:spcAft>
                <a:spcPts val="0"/>
              </a:spcAft>
            </a:pPr>
            <a:endParaRPr lang="en-US" altLang="zh-CN"/>
          </a:p>
          <a:p>
            <a:pPr lvl="1" fontAlgn="auto">
              <a:spcAft>
                <a:spcPts val="0"/>
              </a:spcAft>
            </a:pPr>
            <a:r>
              <a:rPr lang="en-US" altLang="zh-CN"/>
              <a:t>2</a:t>
            </a:r>
            <a:r>
              <a:rPr lang="zh-CN" altLang="en-US"/>
              <a:t>、公式代入</a:t>
            </a:r>
            <a:endParaRPr lang="en-US" altLang="zh-CN"/>
          </a:p>
          <a:p>
            <a:pPr lvl="1" fontAlgn="auto">
              <a:spcAft>
                <a:spcPts val="0"/>
              </a:spcAft>
            </a:pPr>
            <a:endParaRPr lang="en-US" altLang="zh-CN"/>
          </a:p>
          <a:p>
            <a:pPr fontAlgn="auto">
              <a:spcAft>
                <a:spcPts val="0"/>
              </a:spcAft>
            </a:pPr>
            <a:endParaRPr lang="en-US" altLang="zh-CN"/>
          </a:p>
          <a:p>
            <a:pPr fontAlgn="auto">
              <a:spcAft>
                <a:spcPts val="0"/>
              </a:spcAft>
            </a:pPr>
            <a:endParaRPr lang="zh-CN" altLang="en-US" dirty="0"/>
          </a:p>
        </p:txBody>
      </p:sp>
      <p:pic>
        <p:nvPicPr>
          <p:cNvPr id="12" name="图片 11"/>
          <p:cNvPicPr>
            <a:picLocks noChangeAspect="1"/>
          </p:cNvPicPr>
          <p:nvPr/>
        </p:nvPicPr>
        <p:blipFill>
          <a:blip r:embed="rId4"/>
          <a:stretch>
            <a:fillRect/>
          </a:stretch>
        </p:blipFill>
        <p:spPr>
          <a:xfrm>
            <a:off x="3851920" y="764704"/>
            <a:ext cx="2305331" cy="792088"/>
          </a:xfrm>
          <a:prstGeom prst="rect">
            <a:avLst/>
          </a:prstGeom>
        </p:spPr>
      </p:pic>
      <p:pic>
        <p:nvPicPr>
          <p:cNvPr id="13" name="图片 12"/>
          <p:cNvPicPr>
            <a:picLocks noChangeAspect="1"/>
          </p:cNvPicPr>
          <p:nvPr/>
        </p:nvPicPr>
        <p:blipFill>
          <a:blip r:embed="rId5"/>
          <a:stretch>
            <a:fillRect/>
          </a:stretch>
        </p:blipFill>
        <p:spPr>
          <a:xfrm>
            <a:off x="3491880" y="1628800"/>
            <a:ext cx="3024336" cy="636071"/>
          </a:xfrm>
          <a:prstGeom prst="rect">
            <a:avLst/>
          </a:prstGeom>
        </p:spPr>
      </p:pic>
      <p:pic>
        <p:nvPicPr>
          <p:cNvPr id="14" name="图片 13"/>
          <p:cNvPicPr>
            <a:picLocks noChangeAspect="1"/>
          </p:cNvPicPr>
          <p:nvPr/>
        </p:nvPicPr>
        <p:blipFill>
          <a:blip r:embed="rId6"/>
          <a:stretch>
            <a:fillRect/>
          </a:stretch>
        </p:blipFill>
        <p:spPr>
          <a:xfrm>
            <a:off x="2699792" y="2411144"/>
            <a:ext cx="4368483" cy="720080"/>
          </a:xfrm>
          <a:prstGeom prst="rect">
            <a:avLst/>
          </a:prstGeom>
        </p:spPr>
      </p:pic>
      <p:pic>
        <p:nvPicPr>
          <p:cNvPr id="15" name="图片 14"/>
          <p:cNvPicPr>
            <a:picLocks noChangeAspect="1"/>
          </p:cNvPicPr>
          <p:nvPr/>
        </p:nvPicPr>
        <p:blipFill>
          <a:blip r:embed="rId7"/>
          <a:stretch>
            <a:fillRect/>
          </a:stretch>
        </p:blipFill>
        <p:spPr>
          <a:xfrm>
            <a:off x="1087185" y="4468830"/>
            <a:ext cx="6584682" cy="1435123"/>
          </a:xfrm>
          <a:prstGeom prst="rect">
            <a:avLst/>
          </a:prstGeom>
        </p:spPr>
      </p:pic>
      <p:pic>
        <p:nvPicPr>
          <p:cNvPr id="16" name="图片 15"/>
          <p:cNvPicPr>
            <a:picLocks noChangeAspect="1"/>
          </p:cNvPicPr>
          <p:nvPr/>
        </p:nvPicPr>
        <p:blipFill>
          <a:blip r:embed="rId8"/>
          <a:stretch>
            <a:fillRect/>
          </a:stretch>
        </p:blipFill>
        <p:spPr>
          <a:xfrm>
            <a:off x="2551359" y="5831255"/>
            <a:ext cx="5101458" cy="762742"/>
          </a:xfrm>
          <a:prstGeom prst="rect">
            <a:avLst/>
          </a:prstGeom>
        </p:spPr>
      </p:pic>
    </p:spTree>
    <p:extLst>
      <p:ext uri="{BB962C8B-B14F-4D97-AF65-F5344CB8AC3E}">
        <p14:creationId xmlns:p14="http://schemas.microsoft.com/office/powerpoint/2010/main" val="3743864987"/>
      </p:ext>
    </p:extLst>
  </p:cSld>
  <p:clrMapOvr>
    <a:masterClrMapping/>
  </p:clrMapOvr>
  <p:transition spd="med">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如何确定</a:t>
                </a:r>
                <a14:m>
                  <m:oMath xmlns:m="http://schemas.openxmlformats.org/officeDocument/2006/math">
                    <m:r>
                      <a:rPr lang="zh-CN" altLang="en-US" sz="2600" b="1" spc="50">
                        <a:solidFill>
                          <a:schemeClr val="bg1"/>
                        </a:solidFill>
                        <a:latin typeface="Cambria Math" panose="02040503050406030204" pitchFamily="18" charset="0"/>
                        <a:cs typeface="+mn-ea"/>
                        <a:sym typeface="Times New Roman" panose="02020603050405020304" pitchFamily="18" charset="0"/>
                      </a:rPr>
                      <m:t>𝜶</m:t>
                    </m:r>
                  </m:oMath>
                </a14:m>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 name="标题 3"/>
              <p:cNvSpPr>
                <a:spLocks noGrp="1" noRot="1" noChangeAspect="1" noMove="1" noResize="1" noEditPoints="1" noAdjustHandles="1" noChangeArrowheads="1" noChangeShapeType="1" noTextEdit="1"/>
              </p:cNvSpPr>
              <p:nvPr>
                <p:ph type="title" idx="4294967295"/>
              </p:nvPr>
            </p:nvSpPr>
            <p:spPr>
              <a:xfrm>
                <a:off x="756000" y="108000"/>
                <a:ext cx="6781800" cy="492443"/>
              </a:xfrm>
              <a:prstGeom prst="rect">
                <a:avLst/>
              </a:prstGeom>
              <a:blipFill rotWithShape="0">
                <a:blip r:embed="rId3"/>
                <a:stretch>
                  <a:fillRect l="-1617" t="-12500" b="-31250"/>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1835696" y="1556792"/>
            <a:ext cx="6660739" cy="1368152"/>
          </a:xfrm>
          <a:prstGeom prst="rect">
            <a:avLst/>
          </a:prstGeom>
        </p:spPr>
      </p:pic>
      <p:sp>
        <p:nvSpPr>
          <p:cNvPr id="11" name="内容占位符 1"/>
          <p:cNvSpPr txBox="1">
            <a:spLocks/>
          </p:cNvSpPr>
          <p:nvPr/>
        </p:nvSpPr>
        <p:spPr>
          <a:xfrm>
            <a:off x="487363" y="1022251"/>
            <a:ext cx="8229600" cy="5351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a:t>3</a:t>
            </a:r>
            <a:r>
              <a:rPr lang="zh-CN" altLang="en-US"/>
              <a:t>、部分替换</a:t>
            </a:r>
            <a:endParaRPr lang="en-US" altLang="zh-CN"/>
          </a:p>
          <a:p>
            <a:pPr fontAlgn="auto">
              <a:spcAft>
                <a:spcPts val="0"/>
              </a:spcAft>
            </a:pPr>
            <a:endParaRPr lang="en-US" altLang="zh-CN"/>
          </a:p>
          <a:p>
            <a:pPr fontAlgn="auto">
              <a:spcAft>
                <a:spcPts val="0"/>
              </a:spcAft>
            </a:pPr>
            <a:endParaRPr lang="en-US" altLang="zh-CN"/>
          </a:p>
          <a:p>
            <a:pPr fontAlgn="auto">
              <a:spcAft>
                <a:spcPts val="0"/>
              </a:spcAft>
            </a:pPr>
            <a:r>
              <a:rPr lang="en-US" altLang="zh-CN"/>
              <a:t>4</a:t>
            </a:r>
            <a:r>
              <a:rPr lang="zh-CN" altLang="en-US"/>
              <a:t>、公式展开</a:t>
            </a:r>
            <a:endParaRPr lang="zh-CN" altLang="en-US" dirty="0"/>
          </a:p>
        </p:txBody>
      </p:sp>
      <p:pic>
        <p:nvPicPr>
          <p:cNvPr id="17" name="图片 16"/>
          <p:cNvPicPr>
            <a:picLocks noChangeAspect="1"/>
          </p:cNvPicPr>
          <p:nvPr/>
        </p:nvPicPr>
        <p:blipFill>
          <a:blip r:embed="rId5"/>
          <a:stretch>
            <a:fillRect/>
          </a:stretch>
        </p:blipFill>
        <p:spPr>
          <a:xfrm>
            <a:off x="1547664" y="3501008"/>
            <a:ext cx="7391177" cy="3064371"/>
          </a:xfrm>
          <a:prstGeom prst="rect">
            <a:avLst/>
          </a:prstGeom>
        </p:spPr>
      </p:pic>
      <p:pic>
        <p:nvPicPr>
          <p:cNvPr id="6" name="图片 5"/>
          <p:cNvPicPr>
            <a:picLocks noChangeAspect="1"/>
          </p:cNvPicPr>
          <p:nvPr/>
        </p:nvPicPr>
        <p:blipFill>
          <a:blip r:embed="rId6"/>
          <a:stretch>
            <a:fillRect/>
          </a:stretch>
        </p:blipFill>
        <p:spPr>
          <a:xfrm>
            <a:off x="3275856" y="640880"/>
            <a:ext cx="5101458" cy="762742"/>
          </a:xfrm>
          <a:prstGeom prst="rect">
            <a:avLst/>
          </a:prstGeom>
        </p:spPr>
      </p:pic>
      <p:sp>
        <p:nvSpPr>
          <p:cNvPr id="2" name="矩形 1"/>
          <p:cNvSpPr/>
          <p:nvPr/>
        </p:nvSpPr>
        <p:spPr>
          <a:xfrm>
            <a:off x="4283968" y="4653136"/>
            <a:ext cx="309634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9913890"/>
      </p:ext>
    </p:extLst>
  </p:cSld>
  <p:clrMapOvr>
    <a:masterClrMapping/>
  </p:clrMapOvr>
  <p:transition spd="med">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如何确定</a:t>
                </a:r>
                <a14:m>
                  <m:oMath xmlns:m="http://schemas.openxmlformats.org/officeDocument/2006/math">
                    <m:r>
                      <a:rPr lang="zh-CN" altLang="en-US" sz="2600" b="1" spc="50">
                        <a:solidFill>
                          <a:schemeClr val="bg1"/>
                        </a:solidFill>
                        <a:latin typeface="Cambria Math" panose="02040503050406030204" pitchFamily="18" charset="0"/>
                        <a:cs typeface="+mn-ea"/>
                        <a:sym typeface="Times New Roman" panose="02020603050405020304" pitchFamily="18" charset="0"/>
                      </a:rPr>
                      <m:t>𝜶</m:t>
                    </m:r>
                  </m:oMath>
                </a14:m>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 name="标题 3"/>
              <p:cNvSpPr>
                <a:spLocks noGrp="1" noRot="1" noChangeAspect="1" noMove="1" noResize="1" noEditPoints="1" noAdjustHandles="1" noChangeArrowheads="1" noChangeShapeType="1" noTextEdit="1"/>
              </p:cNvSpPr>
              <p:nvPr>
                <p:ph type="title" idx="4294967295"/>
              </p:nvPr>
            </p:nvSpPr>
            <p:spPr>
              <a:xfrm>
                <a:off x="756000" y="108000"/>
                <a:ext cx="6781800" cy="492443"/>
              </a:xfrm>
              <a:prstGeom prst="rect">
                <a:avLst/>
              </a:prstGeom>
              <a:blipFill rotWithShape="0">
                <a:blip r:embed="rId3"/>
                <a:stretch>
                  <a:fillRect l="-1617" t="-12500" b="-31250"/>
                </a:stretch>
              </a:blipFill>
            </p:spPr>
            <p:txBody>
              <a:bodyPr/>
              <a:lstStyle/>
              <a:p>
                <a:r>
                  <a:rPr lang="zh-CN" altLang="en-US">
                    <a:noFill/>
                  </a:rPr>
                  <a:t> </a:t>
                </a:r>
              </a:p>
            </p:txBody>
          </p:sp>
        </mc:Fallback>
      </mc:AlternateContent>
      <p:sp>
        <p:nvSpPr>
          <p:cNvPr id="6" name="内容占位符 1"/>
          <p:cNvSpPr txBox="1">
            <a:spLocks/>
          </p:cNvSpPr>
          <p:nvPr/>
        </p:nvSpPr>
        <p:spPr>
          <a:xfrm>
            <a:off x="457200" y="1028700"/>
            <a:ext cx="8229600" cy="5351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dirty="0"/>
              <a:t>5</a:t>
            </a:r>
            <a:r>
              <a:rPr lang="zh-CN" altLang="en-US" dirty="0"/>
              <a:t>、求导</a:t>
            </a:r>
            <a:endParaRPr lang="en-US" altLang="zh-CN" dirty="0"/>
          </a:p>
          <a:p>
            <a:pPr fontAlgn="auto">
              <a:spcAft>
                <a:spcPts val="0"/>
              </a:spcAft>
            </a:pPr>
            <a:endParaRPr lang="en-US" altLang="zh-CN" dirty="0"/>
          </a:p>
          <a:p>
            <a:pPr fontAlgn="auto">
              <a:spcAft>
                <a:spcPts val="0"/>
              </a:spcAft>
            </a:pPr>
            <a:endParaRPr lang="en-US" altLang="zh-CN" dirty="0"/>
          </a:p>
          <a:p>
            <a:pPr fontAlgn="auto">
              <a:spcAft>
                <a:spcPts val="0"/>
              </a:spcAft>
            </a:pPr>
            <a:endParaRPr lang="en-US" altLang="zh-CN" dirty="0"/>
          </a:p>
          <a:p>
            <a:pPr fontAlgn="auto">
              <a:spcAft>
                <a:spcPts val="0"/>
              </a:spcAft>
            </a:pPr>
            <a:endParaRPr lang="en-US" altLang="zh-CN" dirty="0"/>
          </a:p>
          <a:p>
            <a:pPr fontAlgn="auto">
              <a:spcAft>
                <a:spcPts val="0"/>
              </a:spcAft>
            </a:pPr>
            <a:endParaRPr lang="en-US" altLang="zh-CN" dirty="0"/>
          </a:p>
          <a:p>
            <a:pPr fontAlgn="auto">
              <a:spcAft>
                <a:spcPts val="0"/>
              </a:spcAft>
            </a:pPr>
            <a:endParaRPr lang="en-US" altLang="zh-CN" dirty="0"/>
          </a:p>
          <a:p>
            <a:pPr fontAlgn="auto">
              <a:spcAft>
                <a:spcPts val="0"/>
              </a:spcAft>
            </a:pPr>
            <a:r>
              <a:rPr lang="en-US" altLang="zh-CN" dirty="0"/>
              <a:t>6</a:t>
            </a:r>
            <a:r>
              <a:rPr lang="zh-CN" altLang="en-US" dirty="0"/>
              <a:t>、部分替换</a:t>
            </a:r>
          </a:p>
        </p:txBody>
      </p:sp>
      <p:pic>
        <p:nvPicPr>
          <p:cNvPr id="7" name="图片 6"/>
          <p:cNvPicPr>
            <a:picLocks noChangeAspect="1"/>
          </p:cNvPicPr>
          <p:nvPr/>
        </p:nvPicPr>
        <p:blipFill>
          <a:blip r:embed="rId4"/>
          <a:stretch>
            <a:fillRect/>
          </a:stretch>
        </p:blipFill>
        <p:spPr>
          <a:xfrm>
            <a:off x="1475656" y="1700808"/>
            <a:ext cx="6589045" cy="1224136"/>
          </a:xfrm>
          <a:prstGeom prst="rect">
            <a:avLst/>
          </a:prstGeom>
        </p:spPr>
      </p:pic>
      <p:pic>
        <p:nvPicPr>
          <p:cNvPr id="8" name="图片 7"/>
          <p:cNvPicPr>
            <a:picLocks noChangeAspect="1"/>
          </p:cNvPicPr>
          <p:nvPr/>
        </p:nvPicPr>
        <p:blipFill>
          <a:blip r:embed="rId5"/>
          <a:stretch>
            <a:fillRect/>
          </a:stretch>
        </p:blipFill>
        <p:spPr>
          <a:xfrm>
            <a:off x="2483768" y="2996952"/>
            <a:ext cx="5524500" cy="1524000"/>
          </a:xfrm>
          <a:prstGeom prst="rect">
            <a:avLst/>
          </a:prstGeom>
        </p:spPr>
      </p:pic>
      <p:pic>
        <p:nvPicPr>
          <p:cNvPr id="10" name="图片 9"/>
          <p:cNvPicPr>
            <a:picLocks noChangeAspect="1"/>
          </p:cNvPicPr>
          <p:nvPr/>
        </p:nvPicPr>
        <p:blipFill>
          <a:blip r:embed="rId6"/>
          <a:stretch>
            <a:fillRect/>
          </a:stretch>
        </p:blipFill>
        <p:spPr>
          <a:xfrm>
            <a:off x="3059832" y="5180012"/>
            <a:ext cx="3971925" cy="1200150"/>
          </a:xfrm>
          <a:prstGeom prst="rect">
            <a:avLst/>
          </a:prstGeom>
        </p:spPr>
      </p:pic>
      <p:pic>
        <p:nvPicPr>
          <p:cNvPr id="2" name="图片 1"/>
          <p:cNvPicPr>
            <a:picLocks noChangeAspect="1"/>
          </p:cNvPicPr>
          <p:nvPr/>
        </p:nvPicPr>
        <p:blipFill>
          <a:blip r:embed="rId7"/>
          <a:stretch>
            <a:fillRect/>
          </a:stretch>
        </p:blipFill>
        <p:spPr>
          <a:xfrm>
            <a:off x="2843808" y="749976"/>
            <a:ext cx="5435154" cy="914828"/>
          </a:xfrm>
          <a:prstGeom prst="rect">
            <a:avLst/>
          </a:prstGeom>
        </p:spPr>
      </p:pic>
    </p:spTree>
    <p:extLst>
      <p:ext uri="{BB962C8B-B14F-4D97-AF65-F5344CB8AC3E}">
        <p14:creationId xmlns:p14="http://schemas.microsoft.com/office/powerpoint/2010/main" val="1638304866"/>
      </p:ext>
    </p:extLst>
  </p:cSld>
  <p:clrMapOvr>
    <a:masterClrMapping/>
  </p:clrMapOvr>
  <p:transition spd="med">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如何确定</a:t>
                </a:r>
                <a14:m>
                  <m:oMath xmlns:m="http://schemas.openxmlformats.org/officeDocument/2006/math">
                    <m:r>
                      <a:rPr lang="zh-CN" altLang="en-US" sz="2600" b="1" spc="50">
                        <a:solidFill>
                          <a:schemeClr val="bg1"/>
                        </a:solidFill>
                        <a:latin typeface="Cambria Math" panose="02040503050406030204" pitchFamily="18" charset="0"/>
                        <a:cs typeface="+mn-ea"/>
                        <a:sym typeface="Times New Roman" panose="02020603050405020304" pitchFamily="18" charset="0"/>
                      </a:rPr>
                      <m:t>𝜶</m:t>
                    </m:r>
                  </m:oMath>
                </a14:m>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 name="标题 3"/>
              <p:cNvSpPr>
                <a:spLocks noGrp="1" noRot="1" noChangeAspect="1" noMove="1" noResize="1" noEditPoints="1" noAdjustHandles="1" noChangeArrowheads="1" noChangeShapeType="1" noTextEdit="1"/>
              </p:cNvSpPr>
              <p:nvPr>
                <p:ph type="title" idx="4294967295"/>
              </p:nvPr>
            </p:nvSpPr>
            <p:spPr>
              <a:xfrm>
                <a:off x="756000" y="108000"/>
                <a:ext cx="6781800" cy="492443"/>
              </a:xfrm>
              <a:prstGeom prst="rect">
                <a:avLst/>
              </a:prstGeom>
              <a:blipFill rotWithShape="0">
                <a:blip r:embed="rId3"/>
                <a:stretch>
                  <a:fillRect l="-1617" t="-12500" b="-31250"/>
                </a:stretch>
              </a:blipFill>
            </p:spPr>
            <p:txBody>
              <a:bodyPr/>
              <a:lstStyle/>
              <a:p>
                <a:r>
                  <a:rPr lang="zh-CN" altLang="en-US">
                    <a:noFill/>
                  </a:rPr>
                  <a:t> </a:t>
                </a:r>
              </a:p>
            </p:txBody>
          </p:sp>
        </mc:Fallback>
      </mc:AlternateContent>
      <p:sp>
        <p:nvSpPr>
          <p:cNvPr id="9" name="内容占位符 1"/>
          <p:cNvSpPr txBox="1">
            <a:spLocks/>
          </p:cNvSpPr>
          <p:nvPr/>
        </p:nvSpPr>
        <p:spPr>
          <a:xfrm>
            <a:off x="457200" y="1028700"/>
            <a:ext cx="8229600" cy="5351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a:t>7</a:t>
            </a:r>
            <a:r>
              <a:rPr lang="zh-CN" altLang="en-US"/>
              <a:t>、求导计算</a:t>
            </a:r>
            <a:endParaRPr lang="en-US" altLang="zh-CN"/>
          </a:p>
          <a:p>
            <a:pPr fontAlgn="auto">
              <a:spcAft>
                <a:spcPts val="0"/>
              </a:spcAft>
            </a:pPr>
            <a:endParaRPr lang="en-US" altLang="zh-CN"/>
          </a:p>
          <a:p>
            <a:pPr fontAlgn="auto">
              <a:spcAft>
                <a:spcPts val="0"/>
              </a:spcAft>
            </a:pPr>
            <a:endParaRPr lang="en-US" altLang="zh-CN"/>
          </a:p>
          <a:p>
            <a:pPr fontAlgn="auto">
              <a:spcAft>
                <a:spcPts val="0"/>
              </a:spcAft>
            </a:pPr>
            <a:endParaRPr lang="en-US" altLang="zh-CN"/>
          </a:p>
          <a:p>
            <a:pPr fontAlgn="auto">
              <a:spcAft>
                <a:spcPts val="0"/>
              </a:spcAft>
            </a:pPr>
            <a:endParaRPr lang="en-US" altLang="zh-CN"/>
          </a:p>
          <a:p>
            <a:pPr fontAlgn="auto">
              <a:spcAft>
                <a:spcPts val="0"/>
              </a:spcAft>
            </a:pPr>
            <a:endParaRPr lang="en-US" altLang="zh-CN"/>
          </a:p>
          <a:p>
            <a:pPr fontAlgn="auto">
              <a:spcAft>
                <a:spcPts val="0"/>
              </a:spcAft>
            </a:pPr>
            <a:endParaRPr lang="en-US" altLang="zh-CN"/>
          </a:p>
          <a:p>
            <a:pPr fontAlgn="auto">
              <a:spcAft>
                <a:spcPts val="0"/>
              </a:spcAft>
            </a:pPr>
            <a:r>
              <a:rPr lang="zh-CN" altLang="en-US"/>
              <a:t>其中</a:t>
            </a:r>
            <a:endParaRPr lang="zh-CN" altLang="en-US" dirty="0"/>
          </a:p>
        </p:txBody>
      </p:sp>
      <p:pic>
        <p:nvPicPr>
          <p:cNvPr id="11" name="图片 10"/>
          <p:cNvPicPr>
            <a:picLocks noChangeAspect="1"/>
          </p:cNvPicPr>
          <p:nvPr/>
        </p:nvPicPr>
        <p:blipFill>
          <a:blip r:embed="rId4"/>
          <a:stretch>
            <a:fillRect/>
          </a:stretch>
        </p:blipFill>
        <p:spPr>
          <a:xfrm>
            <a:off x="3275856" y="1028700"/>
            <a:ext cx="4701455" cy="4056157"/>
          </a:xfrm>
          <a:prstGeom prst="rect">
            <a:avLst/>
          </a:prstGeom>
        </p:spPr>
      </p:pic>
      <p:pic>
        <p:nvPicPr>
          <p:cNvPr id="12" name="图片 11"/>
          <p:cNvPicPr>
            <a:picLocks noChangeAspect="1"/>
          </p:cNvPicPr>
          <p:nvPr/>
        </p:nvPicPr>
        <p:blipFill>
          <a:blip r:embed="rId5"/>
          <a:stretch>
            <a:fillRect/>
          </a:stretch>
        </p:blipFill>
        <p:spPr>
          <a:xfrm>
            <a:off x="2605211" y="5466897"/>
            <a:ext cx="5372100" cy="952500"/>
          </a:xfrm>
          <a:prstGeom prst="rect">
            <a:avLst/>
          </a:prstGeom>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00808"/>
            <a:ext cx="4607740" cy="280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60532"/>
      </p:ext>
    </p:extLst>
  </p:cSld>
  <p:clrMapOvr>
    <a:masterClrMapping/>
  </p:clrMapOvr>
  <p:transition spd="med">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2.2.9 AdaBoost: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train</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第三次加深算法</a:t>
            </a:r>
          </a:p>
        </p:txBody>
      </p:sp>
      <p:sp>
        <p:nvSpPr>
          <p:cNvPr id="8" name="矩形 7">
            <a:extLst>
              <a:ext uri="{FF2B5EF4-FFF2-40B4-BE49-F238E27FC236}">
                <a16:creationId xmlns:a16="http://schemas.microsoft.com/office/drawing/2014/main" id="{C4631B87-3C61-4099-BCEF-B7FEC00EE9F8}"/>
              </a:ext>
            </a:extLst>
          </p:cNvPr>
          <p:cNvSpPr/>
          <p:nvPr/>
        </p:nvSpPr>
        <p:spPr bwMode="auto">
          <a:xfrm>
            <a:off x="3115268" y="3429000"/>
            <a:ext cx="2457397" cy="108012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0" name="Object 3">
            <a:extLst>
              <a:ext uri="{FF2B5EF4-FFF2-40B4-BE49-F238E27FC236}">
                <a16:creationId xmlns:a16="http://schemas.microsoft.com/office/drawing/2014/main" id="{65DC5DE2-E24B-4169-80E2-723CE95EE5FC}"/>
              </a:ext>
            </a:extLst>
          </p:cNvPr>
          <p:cNvGraphicFramePr>
            <a:graphicFrameLocks noChangeAspect="1"/>
          </p:cNvGraphicFramePr>
          <p:nvPr/>
        </p:nvGraphicFramePr>
        <p:xfrm>
          <a:off x="3176175" y="3487220"/>
          <a:ext cx="2305050" cy="1019175"/>
        </p:xfrm>
        <a:graphic>
          <a:graphicData uri="http://schemas.openxmlformats.org/presentationml/2006/ole">
            <mc:AlternateContent xmlns:mc="http://schemas.openxmlformats.org/markup-compatibility/2006">
              <mc:Choice xmlns:v="urn:schemas-microsoft-com:vml" Requires="v">
                <p:oleObj spid="_x0000_s12461" name="Equation" r:id="rId4" imgW="1092200" imgH="482600" progId="Equation.3">
                  <p:embed/>
                </p:oleObj>
              </mc:Choice>
              <mc:Fallback>
                <p:oleObj name="Equation" r:id="rId4" imgW="1092200" imgH="482600" progId="Equation.3">
                  <p:embed/>
                  <p:pic>
                    <p:nvPicPr>
                      <p:cNvPr id="10" name="Object 3">
                        <a:extLst>
                          <a:ext uri="{FF2B5EF4-FFF2-40B4-BE49-F238E27FC236}">
                            <a16:creationId xmlns:a16="http://schemas.microsoft.com/office/drawing/2014/main" id="{F596F023-37C5-4CEC-8DA0-F02FBFF8BB70}"/>
                          </a:ext>
                        </a:extLst>
                      </p:cNvPr>
                      <p:cNvPicPr/>
                      <p:nvPr/>
                    </p:nvPicPr>
                    <p:blipFill>
                      <a:blip r:embed="rId5"/>
                      <a:stretch>
                        <a:fillRect/>
                      </a:stretch>
                    </p:blipFill>
                    <p:spPr>
                      <a:xfrm>
                        <a:off x="3176175" y="3487220"/>
                        <a:ext cx="2305050" cy="1019175"/>
                      </a:xfrm>
                      <a:prstGeom prst="rect">
                        <a:avLst/>
                      </a:prstGeom>
                    </p:spPr>
                  </p:pic>
                </p:oleObj>
              </mc:Fallback>
            </mc:AlternateContent>
          </a:graphicData>
        </a:graphic>
      </p:graphicFrame>
      <p:graphicFrame>
        <p:nvGraphicFramePr>
          <p:cNvPr id="11" name="Object 4">
            <a:extLst>
              <a:ext uri="{FF2B5EF4-FFF2-40B4-BE49-F238E27FC236}">
                <a16:creationId xmlns:a16="http://schemas.microsoft.com/office/drawing/2014/main" id="{F7A6C238-6343-41D1-9661-CD861FD1F6DB}"/>
              </a:ext>
            </a:extLst>
          </p:cNvPr>
          <p:cNvGraphicFramePr>
            <a:graphicFrameLocks noChangeAspect="1"/>
          </p:cNvGraphicFramePr>
          <p:nvPr/>
        </p:nvGraphicFramePr>
        <p:xfrm>
          <a:off x="2106000" y="2376557"/>
          <a:ext cx="4932000" cy="686261"/>
        </p:xfrm>
        <a:graphic>
          <a:graphicData uri="http://schemas.openxmlformats.org/presentationml/2006/ole">
            <mc:AlternateContent xmlns:mc="http://schemas.openxmlformats.org/markup-compatibility/2006">
              <mc:Choice xmlns:v="urn:schemas-microsoft-com:vml" Requires="v">
                <p:oleObj spid="_x0000_s12462" name="Equation" r:id="rId6" imgW="2286000" imgH="317500" progId="Equation.3">
                  <p:embed/>
                </p:oleObj>
              </mc:Choice>
              <mc:Fallback>
                <p:oleObj name="Equation" r:id="rId6" imgW="2286000" imgH="317500" progId="Equation.3">
                  <p:embed/>
                  <p:pic>
                    <p:nvPicPr>
                      <p:cNvPr id="11" name="Object 4">
                        <a:extLst>
                          <a:ext uri="{FF2B5EF4-FFF2-40B4-BE49-F238E27FC236}">
                            <a16:creationId xmlns:a16="http://schemas.microsoft.com/office/drawing/2014/main" id="{E1F346D6-02A8-4B1E-8138-38B01B2ABBA8}"/>
                          </a:ext>
                        </a:extLst>
                      </p:cNvPr>
                      <p:cNvPicPr/>
                      <p:nvPr/>
                    </p:nvPicPr>
                    <p:blipFill>
                      <a:blip r:embed="rId7"/>
                      <a:stretch>
                        <a:fillRect/>
                      </a:stretch>
                    </p:blipFill>
                    <p:spPr>
                      <a:xfrm>
                        <a:off x="2106000" y="2376557"/>
                        <a:ext cx="4932000" cy="686261"/>
                      </a:xfrm>
                      <a:prstGeom prst="rect">
                        <a:avLst/>
                      </a:prstGeom>
                    </p:spPr>
                  </p:pic>
                </p:oleObj>
              </mc:Fallback>
            </mc:AlternateContent>
          </a:graphicData>
        </a:graphic>
      </p:graphicFrame>
      <p:graphicFrame>
        <p:nvGraphicFramePr>
          <p:cNvPr id="12" name="Object 5">
            <a:extLst>
              <a:ext uri="{FF2B5EF4-FFF2-40B4-BE49-F238E27FC236}">
                <a16:creationId xmlns:a16="http://schemas.microsoft.com/office/drawing/2014/main" id="{64C520BF-3DCE-43A8-A928-DC0F7C462312}"/>
              </a:ext>
            </a:extLst>
          </p:cNvPr>
          <p:cNvGraphicFramePr>
            <a:graphicFrameLocks noChangeAspect="1"/>
          </p:cNvGraphicFramePr>
          <p:nvPr/>
        </p:nvGraphicFramePr>
        <p:xfrm>
          <a:off x="2094263" y="4930797"/>
          <a:ext cx="5443537" cy="833437"/>
        </p:xfrm>
        <a:graphic>
          <a:graphicData uri="http://schemas.openxmlformats.org/presentationml/2006/ole">
            <mc:AlternateContent xmlns:mc="http://schemas.openxmlformats.org/markup-compatibility/2006">
              <mc:Choice xmlns:v="urn:schemas-microsoft-com:vml" Requires="v">
                <p:oleObj spid="_x0000_s12463" name="Equation" r:id="rId8" imgW="2578100" imgH="393700" progId="Equation.3">
                  <p:embed/>
                </p:oleObj>
              </mc:Choice>
              <mc:Fallback>
                <p:oleObj name="Equation" r:id="rId8" imgW="2578100" imgH="393700" progId="Equation.3">
                  <p:embed/>
                  <p:pic>
                    <p:nvPicPr>
                      <p:cNvPr id="12" name="Object 5">
                        <a:extLst>
                          <a:ext uri="{FF2B5EF4-FFF2-40B4-BE49-F238E27FC236}">
                            <a16:creationId xmlns:a16="http://schemas.microsoft.com/office/drawing/2014/main" id="{05F6BAFF-2A3A-452D-BD92-C5B899AFFEF8}"/>
                          </a:ext>
                        </a:extLst>
                      </p:cNvPr>
                      <p:cNvPicPr/>
                      <p:nvPr/>
                    </p:nvPicPr>
                    <p:blipFill>
                      <a:blip r:embed="rId9"/>
                      <a:stretch>
                        <a:fillRect/>
                      </a:stretch>
                    </p:blipFill>
                    <p:spPr>
                      <a:xfrm>
                        <a:off x="2094263" y="4930797"/>
                        <a:ext cx="5443537" cy="833437"/>
                      </a:xfrm>
                      <a:prstGeom prst="rect">
                        <a:avLst/>
                      </a:prstGeom>
                    </p:spPr>
                  </p:pic>
                </p:oleObj>
              </mc:Fallback>
            </mc:AlternateContent>
          </a:graphicData>
        </a:graphic>
      </p:graphicFrame>
      <p:sp>
        <p:nvSpPr>
          <p:cNvPr id="13" name="Content Placeholder 2">
            <a:extLst>
              <a:ext uri="{FF2B5EF4-FFF2-40B4-BE49-F238E27FC236}">
                <a16:creationId xmlns:a16="http://schemas.microsoft.com/office/drawing/2014/main" id="{C7778FD5-DAE8-43A6-9EE0-DE83A25D77B1}"/>
              </a:ext>
            </a:extLst>
          </p:cNvPr>
          <p:cNvSpPr txBox="1">
            <a:spLocks/>
          </p:cNvSpPr>
          <p:nvPr/>
        </p:nvSpPr>
        <p:spPr>
          <a:xfrm>
            <a:off x="252000" y="756000"/>
            <a:ext cx="8153400" cy="417479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Font typeface="Arial" panose="020B0604020202020204" pitchFamily="34" charset="0"/>
              <a:buNone/>
            </a:pPr>
            <a:r>
              <a:rPr lang="en-US">
                <a:latin typeface="Times New Roman" panose="02020603050405020304" pitchFamily="18" charset="0"/>
                <a:ea typeface="微软雅黑" panose="020B0503020204020204" pitchFamily="34" charset="-122"/>
                <a:sym typeface="Times New Roman" panose="02020603050405020304" pitchFamily="18" charset="0"/>
              </a:rPr>
              <a:t>for k = 1 to </a:t>
            </a:r>
            <a:r>
              <a:rPr lang="en-US" i="1">
                <a:latin typeface="Times New Roman" panose="02020603050405020304" pitchFamily="18" charset="0"/>
                <a:ea typeface="微软雅黑" panose="020B0503020204020204" pitchFamily="34" charset="-122"/>
                <a:sym typeface="Times New Roman" panose="02020603050405020304" pitchFamily="18" charset="0"/>
              </a:rPr>
              <a:t>iterations</a:t>
            </a:r>
            <a:r>
              <a:rPr lang="en-US">
                <a:latin typeface="Times New Roman" panose="02020603050405020304" pitchFamily="18" charset="0"/>
                <a:ea typeface="微软雅黑" panose="020B0503020204020204" pitchFamily="34" charset="-122"/>
                <a:sym typeface="Times New Roman" panose="02020603050405020304" pitchFamily="18" charset="0"/>
              </a:rPr>
              <a:t>:</a:t>
            </a: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classifier</a:t>
            </a:r>
            <a:r>
              <a:rPr lang="en-US" baseline="-25000">
                <a:latin typeface="Times New Roman" panose="02020603050405020304" pitchFamily="18" charset="0"/>
                <a:ea typeface="微软雅黑" panose="020B0503020204020204" pitchFamily="34" charset="-122"/>
                <a:sym typeface="Times New Roman" panose="02020603050405020304" pitchFamily="18" charset="0"/>
              </a:rPr>
              <a:t>k</a:t>
            </a:r>
            <a:r>
              <a:rPr lang="en-US">
                <a:latin typeface="Times New Roman" panose="02020603050405020304" pitchFamily="18" charset="0"/>
                <a:ea typeface="微软雅黑" panose="020B0503020204020204" pitchFamily="34" charset="-122"/>
                <a:sym typeface="Times New Roman" panose="02020603050405020304" pitchFamily="18" charset="0"/>
              </a:rPr>
              <a:t> = learn a weak classifier based on weights</a:t>
            </a: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calculate weighted error for this classifier</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加权分类误差</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p>
          <a:p>
            <a:pPr marL="320040" lvl="1" indent="0">
              <a:lnSpc>
                <a:spcPct val="15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calculate “score” for this classifier</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分类器的系数</a:t>
            </a:r>
            <a:r>
              <a:rPr lang="en-US" sz="1700">
                <a:latin typeface="Times New Roman" panose="02020603050405020304" pitchFamily="18" charset="0"/>
                <a:ea typeface="微软雅黑" panose="020B0503020204020204" pitchFamily="34" charset="-122"/>
                <a:sym typeface="Times New Roman" panose="02020603050405020304" pitchFamily="18" charset="0"/>
              </a:rPr>
              <a:t>)</a:t>
            </a:r>
          </a:p>
          <a:p>
            <a:pPr marL="594360" lvl="2" indent="0">
              <a:lnSpc>
                <a:spcPct val="12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594360" lvl="2" indent="0">
              <a:lnSpc>
                <a:spcPct val="120000"/>
              </a:lnSpc>
              <a:spcBef>
                <a:spcPts val="600"/>
              </a:spcBef>
              <a:buFont typeface="Arial" panose="020B0604020202020204" pitchFamily="34" charset="0"/>
              <a:buNone/>
            </a:pP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marL="777240" lvl="1" indent="-457200">
              <a:lnSpc>
                <a:spcPct val="120000"/>
              </a:lnSpc>
              <a:spcBef>
                <a:spcPts val="600"/>
              </a:spcBef>
              <a:buFontTx/>
              <a:buChar char="-"/>
            </a:pPr>
            <a:r>
              <a:rPr lang="en-US">
                <a:latin typeface="Times New Roman" panose="02020603050405020304" pitchFamily="18" charset="0"/>
                <a:ea typeface="微软雅黑" panose="020B0503020204020204" pitchFamily="34" charset="-122"/>
                <a:sym typeface="Times New Roman" panose="02020603050405020304" pitchFamily="18" charset="0"/>
              </a:rPr>
              <a:t>change the example weights</a:t>
            </a:r>
            <a:r>
              <a:rPr lang="en-US" altLang="zh-CN" sz="170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700">
                <a:latin typeface="Times New Roman" panose="02020603050405020304" pitchFamily="18" charset="0"/>
                <a:ea typeface="微软雅黑" panose="020B0503020204020204" pitchFamily="34" charset="-122"/>
                <a:sym typeface="Times New Roman" panose="02020603050405020304" pitchFamily="18" charset="0"/>
              </a:rPr>
              <a:t>权值的更新</a:t>
            </a:r>
            <a:r>
              <a:rPr lang="en-US" altLang="zh-CN" sz="170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7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197606581"/>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Combination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of Classifiers</a:t>
            </a:r>
          </a:p>
        </p:txBody>
      </p:sp>
      <p:pic>
        <p:nvPicPr>
          <p:cNvPr id="9219" name="Picture 5"/>
          <p:cNvPicPr>
            <a:picLocks noChangeAspect="1" noChangeArrowheads="1"/>
          </p:cNvPicPr>
          <p:nvPr/>
        </p:nvPicPr>
        <p:blipFill>
          <a:blip r:embed="rId2" cstate="print"/>
          <a:srcRect/>
          <a:stretch>
            <a:fillRect/>
          </a:stretch>
        </p:blipFill>
        <p:spPr bwMode="auto">
          <a:xfrm>
            <a:off x="1818594" y="1081095"/>
            <a:ext cx="5506813" cy="3599281"/>
          </a:xfrm>
          <a:prstGeom prst="rect">
            <a:avLst/>
          </a:prstGeom>
          <a:noFill/>
          <a:ln w="9525">
            <a:noFill/>
            <a:miter lim="800000"/>
            <a:headEnd/>
            <a:tailEnd/>
          </a:ln>
        </p:spPr>
      </p:pic>
    </p:spTree>
    <p:extLst>
      <p:ext uri="{BB962C8B-B14F-4D97-AF65-F5344CB8AC3E}">
        <p14:creationId xmlns:p14="http://schemas.microsoft.com/office/powerpoint/2010/main" val="1971048092"/>
      </p:ext>
    </p:extLst>
  </p:cSld>
  <p:clrMapOvr>
    <a:masterClrMapping/>
  </p:clrMapOvr>
  <p:transition spd="med">
    <p:split orient="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576"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2.2.10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 </a:t>
            </a:r>
            <a:r>
              <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Toy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1809524"/>
            <a:ext cx="3810532" cy="3238952"/>
          </a:xfrm>
          <a:prstGeom prst="rect">
            <a:avLst/>
          </a:prstGeom>
        </p:spPr>
      </p:pic>
    </p:spTree>
    <p:extLst>
      <p:ext uri="{BB962C8B-B14F-4D97-AF65-F5344CB8AC3E}">
        <p14:creationId xmlns:p14="http://schemas.microsoft.com/office/powerpoint/2010/main" val="292055515"/>
      </p:ext>
    </p:extLst>
  </p:cSld>
  <p:clrMapOvr>
    <a:masterClrMapping/>
  </p:clrMapOvr>
  <p:transition spd="med">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934" b="43486"/>
          <a:stretch/>
        </p:blipFill>
        <p:spPr>
          <a:xfrm>
            <a:off x="107504" y="1861076"/>
            <a:ext cx="4895774" cy="3503201"/>
          </a:xfrm>
          <a:prstGeom prst="rect">
            <a:avLst/>
          </a:prstGeom>
        </p:spPr>
      </p:pic>
      <p:sp>
        <p:nvSpPr>
          <p:cNvPr id="4" name="Title 1">
            <a:extLst>
              <a:ext uri="{FF2B5EF4-FFF2-40B4-BE49-F238E27FC236}">
                <a16:creationId xmlns:a16="http://schemas.microsoft.com/office/drawing/2014/main" id="{B3216083-5434-49C1-AEB3-F4FF3B60DA83}"/>
              </a:ext>
            </a:extLst>
          </p:cNvPr>
          <p:cNvSpPr txBox="1">
            <a:spLocks/>
          </p:cNvSpPr>
          <p:nvPr/>
        </p:nvSpPr>
        <p:spPr>
          <a:xfrm>
            <a:off x="755576"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2.2.10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 Toy Example</a:t>
            </a:r>
            <a:endPar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 name="内容占位符 1">
            <a:extLst>
              <a:ext uri="{FF2B5EF4-FFF2-40B4-BE49-F238E27FC236}">
                <a16:creationId xmlns:a16="http://schemas.microsoft.com/office/drawing/2014/main" id="{17E7638F-E58F-458F-B51C-2C633C407258}"/>
              </a:ext>
            </a:extLst>
          </p:cNvPr>
          <p:cNvSpPr txBox="1">
            <a:spLocks/>
          </p:cNvSpPr>
          <p:nvPr/>
        </p:nvSpPr>
        <p:spPr>
          <a:xfrm>
            <a:off x="252000" y="756000"/>
            <a:ext cx="8229600" cy="5799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600"/>
              </a:spcBef>
              <a:buClr>
                <a:srgbClr val="FF6600"/>
              </a:buClr>
              <a:buSzPct val="80000"/>
              <a:buNone/>
            </a:pPr>
            <a:r>
              <a:rPr lang="en-US" altLang="zh-CN" sz="2400" b="1">
                <a:solidFill>
                  <a:srgbClr val="13548C"/>
                </a:solidFill>
                <a:cs typeface="+mn-ea"/>
                <a:sym typeface="Times New Roman" panose="02020603050405020304" pitchFamily="18" charset="0"/>
              </a:rPr>
              <a:t>Round 1</a:t>
            </a:r>
            <a:endParaRPr lang="en-US" altLang="zh-CN" b="1" dirty="0">
              <a:solidFill>
                <a:srgbClr val="13548C"/>
              </a:solidFill>
              <a:cs typeface="+mn-ea"/>
              <a:sym typeface="Times New Roman" panose="02020603050405020304" pitchFamily="18" charset="0"/>
            </a:endParaRPr>
          </a:p>
        </p:txBody>
      </p:sp>
      <p:pic>
        <p:nvPicPr>
          <p:cNvPr id="7" name="Picture 4">
            <a:extLst>
              <a:ext uri="{FF2B5EF4-FFF2-40B4-BE49-F238E27FC236}">
                <a16:creationId xmlns:a16="http://schemas.microsoft.com/office/drawing/2014/main" id="{F60C207D-24F1-4A05-B4AF-7B0CD2AEE1E8}"/>
              </a:ext>
            </a:extLst>
          </p:cNvPr>
          <p:cNvPicPr>
            <a:picLocks noChangeAspect="1"/>
          </p:cNvPicPr>
          <p:nvPr/>
        </p:nvPicPr>
        <p:blipFill rotWithShape="1">
          <a:blip r:embed="rId2">
            <a:extLst>
              <a:ext uri="{28A0092B-C50C-407E-A947-70E740481C1C}">
                <a14:useLocalDpi xmlns:a14="http://schemas.microsoft.com/office/drawing/2010/main" val="0"/>
              </a:ext>
            </a:extLst>
          </a:blip>
          <a:srcRect t="56513" r="25357"/>
          <a:stretch/>
        </p:blipFill>
        <p:spPr>
          <a:xfrm>
            <a:off x="5210247" y="2043638"/>
            <a:ext cx="3654345" cy="3201815"/>
          </a:xfrm>
          <a:prstGeom prst="rect">
            <a:avLst/>
          </a:prstGeom>
        </p:spPr>
      </p:pic>
    </p:spTree>
    <p:extLst>
      <p:ext uri="{BB962C8B-B14F-4D97-AF65-F5344CB8AC3E}">
        <p14:creationId xmlns:p14="http://schemas.microsoft.com/office/powerpoint/2010/main" val="3307840592"/>
      </p:ext>
    </p:extLst>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951" t="5250" r="26731" b="63251"/>
          <a:stretch/>
        </p:blipFill>
        <p:spPr>
          <a:xfrm>
            <a:off x="323528" y="1699890"/>
            <a:ext cx="2361370" cy="2363252"/>
          </a:xfrm>
          <a:prstGeom prst="rect">
            <a:avLst/>
          </a:prstGeom>
        </p:spPr>
      </p:pic>
      <p:sp>
        <p:nvSpPr>
          <p:cNvPr id="4" name="Title 1">
            <a:extLst>
              <a:ext uri="{FF2B5EF4-FFF2-40B4-BE49-F238E27FC236}">
                <a16:creationId xmlns:a16="http://schemas.microsoft.com/office/drawing/2014/main" id="{9ED097EA-E7A4-4F6E-B012-B504B18C1631}"/>
              </a:ext>
            </a:extLst>
          </p:cNvPr>
          <p:cNvSpPr txBox="1">
            <a:spLocks/>
          </p:cNvSpPr>
          <p:nvPr/>
        </p:nvSpPr>
        <p:spPr>
          <a:xfrm>
            <a:off x="755576"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2.2.10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 Toy Example</a:t>
            </a:r>
            <a:endPar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 name="内容占位符 1">
            <a:extLst>
              <a:ext uri="{FF2B5EF4-FFF2-40B4-BE49-F238E27FC236}">
                <a16:creationId xmlns:a16="http://schemas.microsoft.com/office/drawing/2014/main" id="{92A531D7-1275-4D73-89AA-4BBA0D0B680E}"/>
              </a:ext>
            </a:extLst>
          </p:cNvPr>
          <p:cNvSpPr txBox="1">
            <a:spLocks/>
          </p:cNvSpPr>
          <p:nvPr/>
        </p:nvSpPr>
        <p:spPr>
          <a:xfrm>
            <a:off x="252000" y="756000"/>
            <a:ext cx="8229600" cy="5799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600"/>
              </a:spcBef>
              <a:buClr>
                <a:srgbClr val="FF6600"/>
              </a:buClr>
              <a:buSzPct val="80000"/>
              <a:buNone/>
            </a:pPr>
            <a:r>
              <a:rPr lang="en-US" altLang="zh-CN" sz="2400" b="1">
                <a:solidFill>
                  <a:srgbClr val="13548C"/>
                </a:solidFill>
                <a:cs typeface="+mn-ea"/>
                <a:sym typeface="Times New Roman" panose="02020603050405020304" pitchFamily="18" charset="0"/>
              </a:rPr>
              <a:t>Round 2</a:t>
            </a:r>
            <a:endParaRPr lang="en-US" altLang="zh-CN" b="1" dirty="0">
              <a:solidFill>
                <a:srgbClr val="13548C"/>
              </a:solidFill>
              <a:cs typeface="+mn-ea"/>
              <a:sym typeface="Times New Roman" panose="02020603050405020304" pitchFamily="18" charset="0"/>
            </a:endParaRPr>
          </a:p>
        </p:txBody>
      </p:sp>
      <p:pic>
        <p:nvPicPr>
          <p:cNvPr id="7" name="Picture 5">
            <a:extLst>
              <a:ext uri="{FF2B5EF4-FFF2-40B4-BE49-F238E27FC236}">
                <a16:creationId xmlns:a16="http://schemas.microsoft.com/office/drawing/2014/main" id="{FF20D01E-6CA2-4F85-A2FD-036C8C4D47F5}"/>
              </a:ext>
            </a:extLst>
          </p:cNvPr>
          <p:cNvPicPr>
            <a:picLocks noChangeAspect="1"/>
          </p:cNvPicPr>
          <p:nvPr/>
        </p:nvPicPr>
        <p:blipFill rotWithShape="1">
          <a:blip r:embed="rId2">
            <a:extLst>
              <a:ext uri="{28A0092B-C50C-407E-A947-70E740481C1C}">
                <a14:useLocalDpi xmlns:a14="http://schemas.microsoft.com/office/drawing/2010/main" val="0"/>
              </a:ext>
            </a:extLst>
          </a:blip>
          <a:srcRect l="7062" t="36749" b="30702"/>
          <a:stretch/>
        </p:blipFill>
        <p:spPr>
          <a:xfrm>
            <a:off x="2771800" y="1718048"/>
            <a:ext cx="3412159" cy="2442027"/>
          </a:xfrm>
          <a:prstGeom prst="rect">
            <a:avLst/>
          </a:prstGeom>
        </p:spPr>
      </p:pic>
      <p:pic>
        <p:nvPicPr>
          <p:cNvPr id="8" name="Picture 5">
            <a:extLst>
              <a:ext uri="{FF2B5EF4-FFF2-40B4-BE49-F238E27FC236}">
                <a16:creationId xmlns:a16="http://schemas.microsoft.com/office/drawing/2014/main" id="{12DED4B0-AE52-498B-8D29-EBE4D26F69DB}"/>
              </a:ext>
            </a:extLst>
          </p:cNvPr>
          <p:cNvPicPr>
            <a:picLocks noChangeAspect="1"/>
          </p:cNvPicPr>
          <p:nvPr/>
        </p:nvPicPr>
        <p:blipFill rotWithShape="1">
          <a:blip r:embed="rId2">
            <a:extLst>
              <a:ext uri="{28A0092B-C50C-407E-A947-70E740481C1C}">
                <a14:useLocalDpi xmlns:a14="http://schemas.microsoft.com/office/drawing/2010/main" val="0"/>
              </a:ext>
            </a:extLst>
          </a:blip>
          <a:srcRect t="69299" r="27559"/>
          <a:stretch/>
        </p:blipFill>
        <p:spPr>
          <a:xfrm>
            <a:off x="6156176" y="1844824"/>
            <a:ext cx="2659621" cy="2303337"/>
          </a:xfrm>
          <a:prstGeom prst="rect">
            <a:avLst/>
          </a:prstGeom>
        </p:spPr>
      </p:pic>
    </p:spTree>
    <p:extLst>
      <p:ext uri="{BB962C8B-B14F-4D97-AF65-F5344CB8AC3E}">
        <p14:creationId xmlns:p14="http://schemas.microsoft.com/office/powerpoint/2010/main" val="4275406270"/>
      </p:ext>
    </p:extLst>
  </p:cSld>
  <p:clrMapOvr>
    <a:masterClrMapping/>
  </p:clrMapOvr>
  <p:transition spd="med">
    <p:split orient="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72" t="37399" r="28081" b="31101"/>
          <a:stretch/>
        </p:blipFill>
        <p:spPr>
          <a:xfrm>
            <a:off x="2801023" y="1769492"/>
            <a:ext cx="2569321" cy="2486439"/>
          </a:xfrm>
          <a:prstGeom prst="rect">
            <a:avLst/>
          </a:prstGeom>
        </p:spPr>
      </p:pic>
      <p:sp>
        <p:nvSpPr>
          <p:cNvPr id="4" name="Title 1">
            <a:extLst>
              <a:ext uri="{FF2B5EF4-FFF2-40B4-BE49-F238E27FC236}">
                <a16:creationId xmlns:a16="http://schemas.microsoft.com/office/drawing/2014/main" id="{178F115B-A7A2-46A2-B936-7768744F5647}"/>
              </a:ext>
            </a:extLst>
          </p:cNvPr>
          <p:cNvSpPr txBox="1">
            <a:spLocks/>
          </p:cNvSpPr>
          <p:nvPr/>
        </p:nvSpPr>
        <p:spPr>
          <a:xfrm>
            <a:off x="755576"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2.2.10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 Toy Example</a:t>
            </a:r>
            <a:endPar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 name="内容占位符 1">
            <a:extLst>
              <a:ext uri="{FF2B5EF4-FFF2-40B4-BE49-F238E27FC236}">
                <a16:creationId xmlns:a16="http://schemas.microsoft.com/office/drawing/2014/main" id="{3DE5F101-9B4D-4452-9F71-852A6FC55AEC}"/>
              </a:ext>
            </a:extLst>
          </p:cNvPr>
          <p:cNvSpPr txBox="1">
            <a:spLocks/>
          </p:cNvSpPr>
          <p:nvPr/>
        </p:nvSpPr>
        <p:spPr>
          <a:xfrm>
            <a:off x="252000" y="756000"/>
            <a:ext cx="8229600" cy="5799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600"/>
              </a:spcBef>
              <a:buClr>
                <a:srgbClr val="FF6600"/>
              </a:buClr>
              <a:buSzPct val="80000"/>
              <a:buNone/>
            </a:pPr>
            <a:r>
              <a:rPr lang="en-US" altLang="zh-CN" sz="2400" b="1">
                <a:solidFill>
                  <a:srgbClr val="13548C"/>
                </a:solidFill>
                <a:cs typeface="+mn-ea"/>
                <a:sym typeface="Times New Roman" panose="02020603050405020304" pitchFamily="18" charset="0"/>
              </a:rPr>
              <a:t>Round 3</a:t>
            </a:r>
            <a:endParaRPr lang="en-US" altLang="zh-CN" b="1" dirty="0">
              <a:solidFill>
                <a:srgbClr val="13548C"/>
              </a:solidFill>
              <a:cs typeface="+mn-ea"/>
              <a:sym typeface="Times New Roman" panose="02020603050405020304" pitchFamily="18" charset="0"/>
            </a:endParaRPr>
          </a:p>
        </p:txBody>
      </p:sp>
      <p:pic>
        <p:nvPicPr>
          <p:cNvPr id="6" name="Picture 6">
            <a:extLst>
              <a:ext uri="{FF2B5EF4-FFF2-40B4-BE49-F238E27FC236}">
                <a16:creationId xmlns:a16="http://schemas.microsoft.com/office/drawing/2014/main" id="{64CB0B31-AD72-4598-8001-879630C4CF54}"/>
              </a:ext>
            </a:extLst>
          </p:cNvPr>
          <p:cNvPicPr>
            <a:picLocks noChangeAspect="1"/>
          </p:cNvPicPr>
          <p:nvPr/>
        </p:nvPicPr>
        <p:blipFill rotWithShape="1">
          <a:blip r:embed="rId2">
            <a:extLst>
              <a:ext uri="{28A0092B-C50C-407E-A947-70E740481C1C}">
                <a14:useLocalDpi xmlns:a14="http://schemas.microsoft.com/office/drawing/2010/main" val="0"/>
              </a:ext>
            </a:extLst>
          </a:blip>
          <a:srcRect l="4113" t="5901" r="27941" b="62600"/>
          <a:stretch/>
        </p:blipFill>
        <p:spPr>
          <a:xfrm>
            <a:off x="252000" y="1772816"/>
            <a:ext cx="2569321" cy="2486439"/>
          </a:xfrm>
          <a:prstGeom prst="rect">
            <a:avLst/>
          </a:prstGeom>
        </p:spPr>
      </p:pic>
      <p:pic>
        <p:nvPicPr>
          <p:cNvPr id="8" name="Picture 6">
            <a:extLst>
              <a:ext uri="{FF2B5EF4-FFF2-40B4-BE49-F238E27FC236}">
                <a16:creationId xmlns:a16="http://schemas.microsoft.com/office/drawing/2014/main" id="{1F392DBC-4B4E-450D-91F8-6C6C9833D5B0}"/>
              </a:ext>
            </a:extLst>
          </p:cNvPr>
          <p:cNvPicPr>
            <a:picLocks noChangeAspect="1"/>
          </p:cNvPicPr>
          <p:nvPr/>
        </p:nvPicPr>
        <p:blipFill rotWithShape="1">
          <a:blip r:embed="rId2">
            <a:extLst>
              <a:ext uri="{28A0092B-C50C-407E-A947-70E740481C1C}">
                <a14:useLocalDpi xmlns:a14="http://schemas.microsoft.com/office/drawing/2010/main" val="0"/>
              </a:ext>
            </a:extLst>
          </a:blip>
          <a:srcRect t="68900"/>
          <a:stretch/>
        </p:blipFill>
        <p:spPr>
          <a:xfrm>
            <a:off x="5321302" y="1766169"/>
            <a:ext cx="3781349" cy="2454920"/>
          </a:xfrm>
          <a:prstGeom prst="rect">
            <a:avLst/>
          </a:prstGeom>
        </p:spPr>
      </p:pic>
    </p:spTree>
    <p:extLst>
      <p:ext uri="{BB962C8B-B14F-4D97-AF65-F5344CB8AC3E}">
        <p14:creationId xmlns:p14="http://schemas.microsoft.com/office/powerpoint/2010/main" val="1999578820"/>
      </p:ext>
    </p:extLst>
  </p:cSld>
  <p:clrMapOvr>
    <a:masterClrMapping/>
  </p:clrMapOvr>
  <p:transition spd="med">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9047"/>
          <a:stretch/>
        </p:blipFill>
        <p:spPr>
          <a:xfrm>
            <a:off x="1122648" y="1335966"/>
            <a:ext cx="6898704" cy="5333393"/>
          </a:xfrm>
          <a:prstGeom prst="rect">
            <a:avLst/>
          </a:prstGeom>
        </p:spPr>
      </p:pic>
      <p:sp>
        <p:nvSpPr>
          <p:cNvPr id="9" name="Rectangular Callout 8"/>
          <p:cNvSpPr/>
          <p:nvPr/>
        </p:nvSpPr>
        <p:spPr>
          <a:xfrm>
            <a:off x="5836360" y="3990931"/>
            <a:ext cx="3055640" cy="2247900"/>
          </a:xfrm>
          <a:prstGeom prst="wedgeRectCallout">
            <a:avLst>
              <a:gd name="adj1" fmla="val -64020"/>
              <a:gd name="adj2" fmla="val -70963"/>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none"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 cool and important note about the final hypothesis: it is possible that the combined hypothesis makes no mistakes on the training data, but boosting can still learn, by adding more weak hypotheses.</a:t>
            </a:r>
          </a:p>
        </p:txBody>
      </p:sp>
      <p:sp>
        <p:nvSpPr>
          <p:cNvPr id="5" name="Title 1">
            <a:extLst>
              <a:ext uri="{FF2B5EF4-FFF2-40B4-BE49-F238E27FC236}">
                <a16:creationId xmlns:a16="http://schemas.microsoft.com/office/drawing/2014/main" id="{DDBB177C-07A3-4E21-8CF4-DC358BF30737}"/>
              </a:ext>
            </a:extLst>
          </p:cNvPr>
          <p:cNvSpPr txBox="1">
            <a:spLocks/>
          </p:cNvSpPr>
          <p:nvPr/>
        </p:nvSpPr>
        <p:spPr>
          <a:xfrm>
            <a:off x="755576"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2.2.10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 Toy Example</a:t>
            </a:r>
            <a:endPar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 name="内容占位符 1">
            <a:extLst>
              <a:ext uri="{FF2B5EF4-FFF2-40B4-BE49-F238E27FC236}">
                <a16:creationId xmlns:a16="http://schemas.microsoft.com/office/drawing/2014/main" id="{7CEB6C38-6CE8-4BB8-8913-EAE853B15E18}"/>
              </a:ext>
            </a:extLst>
          </p:cNvPr>
          <p:cNvSpPr txBox="1">
            <a:spLocks/>
          </p:cNvSpPr>
          <p:nvPr/>
        </p:nvSpPr>
        <p:spPr>
          <a:xfrm>
            <a:off x="252000" y="756000"/>
            <a:ext cx="8229600" cy="5799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600"/>
              </a:spcBef>
              <a:buClr>
                <a:srgbClr val="FF6600"/>
              </a:buClr>
              <a:buSzPct val="80000"/>
              <a:buNone/>
            </a:pPr>
            <a:r>
              <a:rPr lang="en-US" altLang="zh-CN" sz="2400" b="1">
                <a:solidFill>
                  <a:srgbClr val="13548C"/>
                </a:solidFill>
                <a:cs typeface="+mn-ea"/>
                <a:sym typeface="Times New Roman" panose="02020603050405020304" pitchFamily="18" charset="0"/>
              </a:rPr>
              <a:t>Final Hypothesis</a:t>
            </a:r>
            <a:endParaRPr lang="en-US" altLang="zh-CN" b="1" dirty="0">
              <a:solidFill>
                <a:srgbClr val="13548C"/>
              </a:solidFill>
              <a:cs typeface="+mn-ea"/>
              <a:sym typeface="Times New Roman" panose="02020603050405020304" pitchFamily="18" charset="0"/>
            </a:endParaRPr>
          </a:p>
        </p:txBody>
      </p:sp>
    </p:spTree>
    <p:extLst>
      <p:ext uri="{BB962C8B-B14F-4D97-AF65-F5344CB8AC3E}">
        <p14:creationId xmlns:p14="http://schemas.microsoft.com/office/powerpoint/2010/main" val="52375582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2.2.11 </a:t>
            </a:r>
            <a:r>
              <a:rPr 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Boosting</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小结</a:t>
            </a:r>
            <a:endParaRPr 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Content Placeholder 2"/>
          <p:cNvSpPr>
            <a:spLocks noGrp="1"/>
          </p:cNvSpPr>
          <p:nvPr>
            <p:ph idx="4294967295"/>
          </p:nvPr>
        </p:nvSpPr>
        <p:spPr>
          <a:xfrm>
            <a:off x="252000" y="756000"/>
            <a:ext cx="8640000" cy="356540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Performance </a:t>
            </a:r>
            <a:r>
              <a:rPr lang="en-US" altLang="zh-CN" sz="2400">
                <a:solidFill>
                  <a:schemeClr val="tx1">
                    <a:lumMod val="85000"/>
                    <a:lumOff val="15000"/>
                  </a:schemeClr>
                </a:solidFill>
                <a:cs typeface="+mn-ea"/>
                <a:sym typeface="Times New Roman" panose="02020603050405020304" pitchFamily="18" charset="0"/>
              </a:rPr>
              <a:t>of AdaBoost </a:t>
            </a:r>
            <a:r>
              <a:rPr lang="en-US" altLang="zh-CN" sz="2400" b="1" dirty="0">
                <a:solidFill>
                  <a:srgbClr val="FF6600"/>
                </a:solidFill>
                <a:cs typeface="+mn-ea"/>
                <a:sym typeface="Times New Roman" panose="02020603050405020304" pitchFamily="18" charset="0"/>
              </a:rPr>
              <a:t>depends on data and weak learner</a:t>
            </a: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Consistent with theory</a:t>
            </a:r>
            <a:r>
              <a:rPr lang="en-US" altLang="zh-CN" sz="2400">
                <a:solidFill>
                  <a:schemeClr val="tx1">
                    <a:lumMod val="85000"/>
                    <a:lumOff val="15000"/>
                  </a:schemeClr>
                </a:solidFill>
                <a:cs typeface="+mn-ea"/>
                <a:sym typeface="Times New Roman" panose="02020603050405020304" pitchFamily="18" charset="0"/>
              </a:rPr>
              <a:t>, AdaBoost</a:t>
            </a:r>
            <a:r>
              <a:rPr lang="en-US" altLang="zh-CN" sz="2400" dirty="0">
                <a:solidFill>
                  <a:schemeClr val="tx1">
                    <a:lumMod val="85000"/>
                    <a:lumOff val="15000"/>
                  </a:schemeClr>
                </a:solidFill>
                <a:cs typeface="+mn-ea"/>
                <a:sym typeface="Times New Roman" panose="02020603050405020304" pitchFamily="18" charset="0"/>
              </a:rPr>
              <a:t> can fail if</a:t>
            </a: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dirty="0">
                <a:solidFill>
                  <a:schemeClr val="tx1">
                    <a:lumMod val="85000"/>
                    <a:lumOff val="15000"/>
                  </a:schemeClr>
                </a:solidFill>
                <a:cs typeface="+mn-ea"/>
                <a:sym typeface="Times New Roman" panose="02020603050405020304" pitchFamily="18" charset="0"/>
              </a:rPr>
              <a:t>weak classifier too complex</a:t>
            </a:r>
            <a:r>
              <a:rPr lang="en-US" altLang="zh-CN" sz="2200">
                <a:solidFill>
                  <a:schemeClr val="tx1">
                    <a:lumMod val="85000"/>
                    <a:lumOff val="15000"/>
                  </a:schemeClr>
                </a:solidFill>
                <a:cs typeface="+mn-ea"/>
                <a:sym typeface="Times New Roman" panose="02020603050405020304" pitchFamily="18" charset="0"/>
              </a:rPr>
              <a:t>– overfitting</a:t>
            </a:r>
            <a:endParaRPr lang="en-US" altLang="zh-CN" sz="22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dirty="0">
                <a:solidFill>
                  <a:schemeClr val="tx1">
                    <a:lumMod val="85000"/>
                    <a:lumOff val="15000"/>
                  </a:schemeClr>
                </a:solidFill>
                <a:cs typeface="+mn-ea"/>
                <a:sym typeface="Times New Roman" panose="02020603050405020304" pitchFamily="18" charset="0"/>
              </a:rPr>
              <a:t>weak classifier too weak </a:t>
            </a:r>
            <a:r>
              <a:rPr lang="en-US" altLang="zh-CN" sz="2200">
                <a:solidFill>
                  <a:schemeClr val="tx1">
                    <a:lumMod val="85000"/>
                    <a:lumOff val="15000"/>
                  </a:schemeClr>
                </a:solidFill>
                <a:cs typeface="+mn-ea"/>
                <a:sym typeface="Times New Roman" panose="02020603050405020304" pitchFamily="18" charset="0"/>
              </a:rPr>
              <a:t>-- underfitting</a:t>
            </a:r>
            <a:endParaRPr lang="en-US" altLang="zh-CN" sz="22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Empirically</a:t>
            </a:r>
            <a:r>
              <a:rPr lang="en-US" altLang="zh-CN" sz="2400">
                <a:solidFill>
                  <a:schemeClr val="tx1">
                    <a:lumMod val="85000"/>
                    <a:lumOff val="15000"/>
                  </a:schemeClr>
                </a:solidFill>
                <a:cs typeface="+mn-ea"/>
                <a:sym typeface="Times New Roman" panose="02020603050405020304" pitchFamily="18" charset="0"/>
              </a:rPr>
              <a:t>, AdaBoost</a:t>
            </a:r>
            <a:r>
              <a:rPr lang="en-US" altLang="zh-CN" sz="2400" dirty="0">
                <a:solidFill>
                  <a:schemeClr val="tx1">
                    <a:lumMod val="85000"/>
                    <a:lumOff val="15000"/>
                  </a:schemeClr>
                </a:solidFill>
                <a:cs typeface="+mn-ea"/>
                <a:sym typeface="Times New Roman" panose="02020603050405020304" pitchFamily="18" charset="0"/>
              </a:rPr>
              <a:t> </a:t>
            </a:r>
            <a:r>
              <a:rPr lang="en-US" altLang="zh-CN" sz="2400">
                <a:solidFill>
                  <a:schemeClr val="tx1">
                    <a:lumMod val="85000"/>
                    <a:lumOff val="15000"/>
                  </a:schemeClr>
                </a:solidFill>
                <a:cs typeface="+mn-ea"/>
                <a:sym typeface="Times New Roman" panose="02020603050405020304" pitchFamily="18" charset="0"/>
              </a:rPr>
              <a:t>seems </a:t>
            </a:r>
            <a:r>
              <a:rPr lang="en-US" altLang="zh-CN" sz="2400" b="1" dirty="0">
                <a:solidFill>
                  <a:srgbClr val="FF6600"/>
                </a:solidFill>
                <a:cs typeface="+mn-ea"/>
                <a:sym typeface="Times New Roman" panose="02020603050405020304" pitchFamily="18" charset="0"/>
              </a:rPr>
              <a:t>especially susceptible </a:t>
            </a:r>
            <a:r>
              <a:rPr lang="en-US" altLang="zh-CN" sz="2400" b="1">
                <a:solidFill>
                  <a:srgbClr val="FF6600"/>
                </a:solidFill>
                <a:cs typeface="+mn-ea"/>
                <a:sym typeface="Times New Roman" panose="02020603050405020304" pitchFamily="18" charset="0"/>
              </a:rPr>
              <a:t>to uniform noise</a:t>
            </a:r>
            <a:endParaRPr lang="en-US" altLang="zh-CN" sz="2400" b="1" dirty="0">
              <a:solidFill>
                <a:srgbClr val="FF6600"/>
              </a:solidFill>
              <a:cs typeface="+mn-ea"/>
              <a:sym typeface="Times New Roman" panose="02020603050405020304" pitchFamily="18" charset="0"/>
            </a:endParaRPr>
          </a:p>
        </p:txBody>
      </p:sp>
    </p:spTree>
    <p:extLst>
      <p:ext uri="{BB962C8B-B14F-4D97-AF65-F5344CB8AC3E}">
        <p14:creationId xmlns:p14="http://schemas.microsoft.com/office/powerpoint/2010/main" val="1333527467"/>
      </p:ext>
    </p:extLst>
  </p:cSld>
  <p:clrMapOvr>
    <a:masterClrMapping/>
  </p:clrMapOvr>
  <p:transition spd="med">
    <p:split orient="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下列关于</a:t>
            </a:r>
            <a:r>
              <a:rPr lang="en-US" altLang="zh-CN" sz="26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AdaBoost</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算法，说法正确的是</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比较适合于关注疑难数据的分类</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弱分类器太复杂容易过拟合</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弱分类器太简单容易欠拟合</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对噪音数据敏感</a:t>
            </a:r>
          </a:p>
        </p:txBody>
      </p:sp>
      <p:sp>
        <p:nvSpPr>
          <p:cNvPr id="11" name="矩形 10"/>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648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32554016"/>
      </p:ext>
    </p:extLst>
  </p:cSld>
  <p:clrMapOvr>
    <a:masterClrMapping/>
  </p:clrMapOvr>
  <p:transition spd="med">
    <p:split orient="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2.2.12 Other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Boosting Method</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756000"/>
            <a:ext cx="8640000" cy="365863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不同的损失函数和极小化损失函数方法</a:t>
            </a:r>
            <a:r>
              <a:rPr lang="zh-CN" altLang="en-US" sz="2400">
                <a:solidFill>
                  <a:schemeClr val="tx1">
                    <a:lumMod val="85000"/>
                    <a:lumOff val="15000"/>
                  </a:schemeClr>
                </a:solidFill>
                <a:cs typeface="+mn-ea"/>
                <a:sym typeface="Times New Roman" panose="02020603050405020304" pitchFamily="18" charset="0"/>
              </a:rPr>
              <a:t>决定了</a:t>
            </a:r>
            <a:r>
              <a:rPr lang="en-US" altLang="zh-CN" sz="2400" dirty="0">
                <a:solidFill>
                  <a:schemeClr val="tx1">
                    <a:lumMod val="85000"/>
                    <a:lumOff val="15000"/>
                  </a:schemeClr>
                </a:solidFill>
                <a:cs typeface="+mn-ea"/>
                <a:sym typeface="Times New Roman" panose="02020603050405020304" pitchFamily="18" charset="0"/>
              </a:rPr>
              <a:t>boosting</a:t>
            </a:r>
            <a:r>
              <a:rPr lang="zh-CN" altLang="en-US" sz="2400" dirty="0">
                <a:solidFill>
                  <a:schemeClr val="tx1">
                    <a:lumMod val="85000"/>
                    <a:lumOff val="15000"/>
                  </a:schemeClr>
                </a:solidFill>
                <a:cs typeface="+mn-ea"/>
                <a:sym typeface="Times New Roman" panose="02020603050405020304" pitchFamily="18" charset="0"/>
              </a:rPr>
              <a:t>的</a:t>
            </a:r>
            <a:r>
              <a:rPr lang="zh-CN" altLang="en-US" sz="2400">
                <a:solidFill>
                  <a:schemeClr val="tx1">
                    <a:lumMod val="85000"/>
                    <a:lumOff val="15000"/>
                  </a:schemeClr>
                </a:solidFill>
                <a:cs typeface="+mn-ea"/>
                <a:sym typeface="Times New Roman" panose="02020603050405020304" pitchFamily="18" charset="0"/>
              </a:rPr>
              <a:t>最终效果</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solidFill>
                <a:schemeClr val="tx1">
                  <a:lumMod val="85000"/>
                  <a:lumOff val="15000"/>
                </a:schemeClr>
              </a:solidFill>
              <a:cs typeface="+mn-ea"/>
              <a:sym typeface="Times New Roman" panose="02020603050405020304" pitchFamily="18" charset="0"/>
            </a:endParaRPr>
          </a:p>
          <a:p>
            <a:pPr marL="0" indent="0" algn="just">
              <a:lnSpc>
                <a:spcPct val="150000"/>
              </a:lnSpc>
              <a:spcBef>
                <a:spcPts val="600"/>
              </a:spcBef>
              <a:buClr>
                <a:srgbClr val="FF6600"/>
              </a:buClr>
              <a:buSzPct val="80000"/>
              <a:buNone/>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（图</a:t>
            </a:r>
            <a:r>
              <a:rPr lang="zh-CN" altLang="en-US" sz="2400">
                <a:solidFill>
                  <a:schemeClr val="tx1">
                    <a:lumMod val="85000"/>
                    <a:lumOff val="15000"/>
                  </a:schemeClr>
                </a:solidFill>
                <a:cs typeface="+mn-ea"/>
                <a:sym typeface="Times New Roman" panose="02020603050405020304" pitchFamily="18" charset="0"/>
              </a:rPr>
              <a:t>自 </a:t>
            </a:r>
            <a:r>
              <a:rPr lang="en-US" altLang="zh-CN" sz="2400" dirty="0">
                <a:solidFill>
                  <a:schemeClr val="tx1">
                    <a:lumMod val="85000"/>
                    <a:lumOff val="15000"/>
                  </a:schemeClr>
                </a:solidFill>
                <a:cs typeface="+mn-ea"/>
                <a:sym typeface="Times New Roman" panose="02020603050405020304" pitchFamily="18" charset="0"/>
              </a:rPr>
              <a:t>Machine Learning A Probabilistic </a:t>
            </a:r>
            <a:r>
              <a:rPr lang="en-US" altLang="zh-CN" sz="2400">
                <a:solidFill>
                  <a:schemeClr val="tx1">
                    <a:lumMod val="85000"/>
                    <a:lumOff val="15000"/>
                  </a:schemeClr>
                </a:solidFill>
                <a:cs typeface="+mn-ea"/>
                <a:sym typeface="Times New Roman" panose="02020603050405020304" pitchFamily="18" charset="0"/>
              </a:rPr>
              <a:t>Perspective</a:t>
            </a:r>
            <a:r>
              <a:rPr lang="zh-CN" altLang="en-US" sz="2400">
                <a:solidFill>
                  <a:schemeClr val="tx1">
                    <a:lumMod val="85000"/>
                    <a:lumOff val="15000"/>
                  </a:schemeClr>
                </a:solidFill>
                <a:cs typeface="+mn-ea"/>
                <a:sym typeface="Times New Roman" panose="02020603050405020304" pitchFamily="18" charset="0"/>
              </a:rPr>
              <a:t>）</a:t>
            </a:r>
            <a:endParaRPr lang="en-US" altLang="zh-CN" sz="2200" dirty="0">
              <a:solidFill>
                <a:schemeClr val="tx1">
                  <a:lumMod val="85000"/>
                  <a:lumOff val="15000"/>
                </a:schemeClr>
              </a:solidFill>
              <a:cs typeface="+mn-ea"/>
              <a:sym typeface="Times New Roman" panose="02020603050405020304" pitchFamily="18" charset="0"/>
            </a:endParaRPr>
          </a:p>
        </p:txBody>
      </p:sp>
      <p:pic>
        <p:nvPicPr>
          <p:cNvPr id="18445" name="Picture 13" descr="http://img.blog.csdn.net/20140502093849718"/>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290" r="1914"/>
          <a:stretch/>
        </p:blipFill>
        <p:spPr bwMode="auto">
          <a:xfrm>
            <a:off x="92449" y="2014485"/>
            <a:ext cx="9036496" cy="155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41476"/>
      </p:ext>
    </p:extLst>
  </p:cSld>
  <p:clrMapOvr>
    <a:masterClrMapping/>
  </p:clrMapOvr>
  <p:transition spd="med">
    <p:split orient="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extLst>
              <p:ext uri="{D42A27DB-BD31-4B8C-83A1-F6EECF244321}">
                <p14:modId xmlns:p14="http://schemas.microsoft.com/office/powerpoint/2010/main" val="4072414860"/>
              </p:ext>
            </p:extLst>
          </p:nvPr>
        </p:nvGraphicFramePr>
        <p:xfrm>
          <a:off x="200079" y="908719"/>
          <a:ext cx="8743842" cy="4608513"/>
        </p:xfrm>
        <a:graphic>
          <a:graphicData uri="http://schemas.openxmlformats.org/drawingml/2006/table">
            <a:tbl>
              <a:tblPr firstRow="1" bandRow="1">
                <a:tableStyleId>{93296810-A885-4BE3-A3E7-6D5BEEA58F35}</a:tableStyleId>
              </a:tblPr>
              <a:tblGrid>
                <a:gridCol w="2160000">
                  <a:extLst>
                    <a:ext uri="{9D8B030D-6E8A-4147-A177-3AD203B41FA5}">
                      <a16:colId xmlns:a16="http://schemas.microsoft.com/office/drawing/2014/main" val="20000"/>
                    </a:ext>
                  </a:extLst>
                </a:gridCol>
                <a:gridCol w="3348000">
                  <a:extLst>
                    <a:ext uri="{9D8B030D-6E8A-4147-A177-3AD203B41FA5}">
                      <a16:colId xmlns:a16="http://schemas.microsoft.com/office/drawing/2014/main" val="20001"/>
                    </a:ext>
                  </a:extLst>
                </a:gridCol>
                <a:gridCol w="3235842">
                  <a:extLst>
                    <a:ext uri="{9D8B030D-6E8A-4147-A177-3AD203B41FA5}">
                      <a16:colId xmlns:a16="http://schemas.microsoft.com/office/drawing/2014/main" val="20002"/>
                    </a:ext>
                  </a:extLst>
                </a:gridCol>
              </a:tblGrid>
              <a:tr h="658359">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Items</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Bagging</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Boosting</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10000"/>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采样算法</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均匀取样</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根据错误率来取样</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各轮训练集选取</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随机的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与前面各轮的学习结果有关</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预测函数权重</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没有权重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有权重</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并行性</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各个预测函数可以并行生成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只能顺序生成</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准确性</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没有</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boosting</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在大多数数据集中，高</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658359">
                <a:tc>
                  <a:txBody>
                    <a:bodyPr/>
                    <a:lstStyle/>
                    <a:p>
                      <a:pPr algn="ctr"/>
                      <a:r>
                        <a:rPr lang="zh-CN" altLang="en-US" sz="20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过拟合</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00B0F0"/>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不会</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在有些数据集中，会</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bl>
          </a:graphicData>
        </a:graphic>
      </p:graphicFrame>
      <p:sp>
        <p:nvSpPr>
          <p:cNvPr id="3" name="标题 2"/>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对比</a:t>
            </a:r>
          </a:p>
        </p:txBody>
      </p:sp>
    </p:spTree>
    <p:extLst>
      <p:ext uri="{BB962C8B-B14F-4D97-AF65-F5344CB8AC3E}">
        <p14:creationId xmlns:p14="http://schemas.microsoft.com/office/powerpoint/2010/main" val="548185085"/>
      </p:ext>
    </p:extLst>
  </p:cSld>
  <p:clrMapOvr>
    <a:masterClrMapping/>
  </p:clrMapOvr>
  <p:transition spd="med">
    <p:split orient="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2.2.14 Gradient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Boost Decision Tree</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756000"/>
            <a:ext cx="8640000" cy="39664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GBDT</a:t>
            </a:r>
            <a:r>
              <a:rPr lang="zh-CN" altLang="en-US" sz="2400">
                <a:solidFill>
                  <a:schemeClr val="tx1">
                    <a:lumMod val="85000"/>
                    <a:lumOff val="15000"/>
                  </a:schemeClr>
                </a:solidFill>
                <a:cs typeface="+mn-ea"/>
                <a:sym typeface="Times New Roman" panose="02020603050405020304" pitchFamily="18" charset="0"/>
              </a:rPr>
              <a:t>、</a:t>
            </a:r>
            <a:r>
              <a:rPr lang="en-US" altLang="zh-CN" sz="2400" err="1">
                <a:solidFill>
                  <a:schemeClr val="tx1">
                    <a:lumMod val="85000"/>
                    <a:lumOff val="15000"/>
                  </a:schemeClr>
                </a:solidFill>
                <a:cs typeface="+mn-ea"/>
                <a:sym typeface="Times New Roman" panose="02020603050405020304" pitchFamily="18" charset="0"/>
              </a:rPr>
              <a:t>Treelink</a:t>
            </a:r>
            <a:r>
              <a:rPr lang="zh-CN" altLang="en-US" sz="2400">
                <a:solidFill>
                  <a:schemeClr val="tx1">
                    <a:lumMod val="85000"/>
                    <a:lumOff val="15000"/>
                  </a:schemeClr>
                </a:solidFill>
                <a:cs typeface="+mn-ea"/>
                <a:sym typeface="Times New Roman" panose="02020603050405020304" pitchFamily="18" charset="0"/>
              </a:rPr>
              <a:t>、</a:t>
            </a:r>
            <a:r>
              <a:rPr lang="en-US" altLang="zh-CN" sz="2400" dirty="0">
                <a:solidFill>
                  <a:schemeClr val="tx1">
                    <a:lumMod val="85000"/>
                    <a:lumOff val="15000"/>
                  </a:schemeClr>
                </a:solidFill>
                <a:cs typeface="+mn-ea"/>
                <a:sym typeface="Times New Roman" panose="02020603050405020304" pitchFamily="18" charset="0"/>
              </a:rPr>
              <a:t> GBRT(</a:t>
            </a:r>
            <a:r>
              <a:rPr lang="en-US" altLang="zh-CN" sz="2400">
                <a:solidFill>
                  <a:schemeClr val="tx1">
                    <a:lumMod val="85000"/>
                    <a:lumOff val="15000"/>
                  </a:schemeClr>
                </a:solidFill>
                <a:cs typeface="+mn-ea"/>
                <a:sym typeface="Times New Roman" panose="02020603050405020304" pitchFamily="18" charset="0"/>
              </a:rPr>
              <a:t>Gradient Boost </a:t>
            </a:r>
            <a:r>
              <a:rPr lang="en-US" altLang="zh-CN" sz="2400" b="1">
                <a:solidFill>
                  <a:srgbClr val="FF6600"/>
                </a:solidFill>
                <a:cs typeface="+mn-ea"/>
                <a:sym typeface="Times New Roman" panose="02020603050405020304" pitchFamily="18" charset="0"/>
              </a:rPr>
              <a:t>Regression</a:t>
            </a:r>
            <a:r>
              <a:rPr lang="en-US" altLang="zh-CN" sz="2400">
                <a:solidFill>
                  <a:schemeClr val="tx1">
                    <a:lumMod val="85000"/>
                    <a:lumOff val="15000"/>
                  </a:schemeClr>
                </a:solidFill>
                <a:cs typeface="+mn-ea"/>
                <a:sym typeface="Times New Roman" panose="02020603050405020304" pitchFamily="18" charset="0"/>
              </a:rPr>
              <a:t> Tree)</a:t>
            </a:r>
            <a:r>
              <a:rPr lang="zh-CN" altLang="en-US" sz="2400">
                <a:solidFill>
                  <a:schemeClr val="tx1">
                    <a:lumMod val="85000"/>
                    <a:lumOff val="15000"/>
                  </a:schemeClr>
                </a:solidFill>
                <a:cs typeface="+mn-ea"/>
                <a:sym typeface="Times New Roman" panose="02020603050405020304" pitchFamily="18" charset="0"/>
              </a:rPr>
              <a:t>、</a:t>
            </a:r>
            <a:r>
              <a:rPr lang="en-US" altLang="zh-CN" sz="2400">
                <a:solidFill>
                  <a:schemeClr val="tx1">
                    <a:lumMod val="85000"/>
                    <a:lumOff val="15000"/>
                  </a:schemeClr>
                </a:solidFill>
                <a:cs typeface="+mn-ea"/>
                <a:sym typeface="Times New Roman" panose="02020603050405020304" pitchFamily="18" charset="0"/>
              </a:rPr>
              <a:t>Tree Net</a:t>
            </a:r>
            <a:r>
              <a:rPr lang="zh-CN" altLang="en-US" sz="2400">
                <a:solidFill>
                  <a:schemeClr val="tx1">
                    <a:lumMod val="85000"/>
                    <a:lumOff val="15000"/>
                  </a:schemeClr>
                </a:solidFill>
                <a:cs typeface="+mn-ea"/>
                <a:sym typeface="Times New Roman" panose="02020603050405020304" pitchFamily="18" charset="0"/>
              </a:rPr>
              <a:t>、</a:t>
            </a:r>
            <a:r>
              <a:rPr lang="en-US" altLang="zh-CN" sz="2400" dirty="0">
                <a:solidFill>
                  <a:schemeClr val="tx1">
                    <a:lumMod val="85000"/>
                    <a:lumOff val="15000"/>
                  </a:schemeClr>
                </a:solidFill>
                <a:cs typeface="+mn-ea"/>
                <a:sym typeface="Times New Roman" panose="02020603050405020304" pitchFamily="18" charset="0"/>
              </a:rPr>
              <a:t>MART(</a:t>
            </a:r>
            <a:r>
              <a:rPr lang="en-US" altLang="zh-CN" sz="2400">
                <a:solidFill>
                  <a:schemeClr val="tx1">
                    <a:lumMod val="85000"/>
                    <a:lumOff val="15000"/>
                  </a:schemeClr>
                </a:solidFill>
                <a:cs typeface="+mn-ea"/>
                <a:sym typeface="Times New Roman" panose="02020603050405020304" pitchFamily="18" charset="0"/>
              </a:rPr>
              <a:t>Multiple Additive </a:t>
            </a:r>
            <a:r>
              <a:rPr lang="en-US" altLang="zh-CN" sz="2400" b="1">
                <a:solidFill>
                  <a:srgbClr val="FF6600"/>
                </a:solidFill>
                <a:cs typeface="+mn-ea"/>
                <a:sym typeface="Times New Roman" panose="02020603050405020304" pitchFamily="18" charset="0"/>
              </a:rPr>
              <a:t>Regression</a:t>
            </a:r>
            <a:r>
              <a:rPr lang="en-US" altLang="zh-CN" sz="2400" dirty="0">
                <a:solidFill>
                  <a:schemeClr val="tx1">
                    <a:lumMod val="85000"/>
                    <a:lumOff val="15000"/>
                  </a:schemeClr>
                </a:solidFill>
                <a:cs typeface="+mn-ea"/>
                <a:sym typeface="Times New Roman" panose="02020603050405020304" pitchFamily="18" charset="0"/>
              </a:rPr>
              <a:t> Tree)</a:t>
            </a: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由多棵决策树构成，通常都是上百棵树，而且每棵树规模都较小（即树的深度会比较</a:t>
            </a:r>
            <a:r>
              <a:rPr lang="zh-CN" altLang="en-US" sz="2200">
                <a:solidFill>
                  <a:schemeClr val="tx1">
                    <a:lumMod val="85000"/>
                    <a:lumOff val="15000"/>
                  </a:schemeClr>
                </a:solidFill>
                <a:cs typeface="+mn-ea"/>
                <a:sym typeface="Times New Roman" panose="02020603050405020304" pitchFamily="18" charset="0"/>
              </a:rPr>
              <a:t>浅）</a:t>
            </a:r>
            <a:endParaRPr lang="en-US" altLang="zh-CN" sz="22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模型预测的时候，对于输入的一个样本实例，然后会遍历每一棵决策树，每棵树都会对预测值进行调整修正，最后得到预测的结果</a:t>
            </a:r>
          </a:p>
        </p:txBody>
      </p:sp>
      <p:pic>
        <p:nvPicPr>
          <p:cNvPr id="20482" name="Picture 2" descr="http://www.searchtb.com/wp-content/uploads/2010/12/TreelinkFunc0.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3010" y="4877964"/>
            <a:ext cx="8217980" cy="61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371314"/>
      </p:ext>
    </p:extLst>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分而治之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1267" name="Picture 5" descr="800px-Figure1a">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Lst>
          </a:blip>
          <a:srcRect b="2667"/>
          <a:stretch>
            <a:fillRect/>
          </a:stretch>
        </p:blipFill>
        <p:spPr bwMode="auto">
          <a:xfrm>
            <a:off x="762000" y="849313"/>
            <a:ext cx="7620000" cy="5562600"/>
          </a:xfrm>
          <a:prstGeom prst="rect">
            <a:avLst/>
          </a:prstGeom>
          <a:noFill/>
          <a:ln w="9525">
            <a:noFill/>
            <a:miter lim="800000"/>
            <a:headEnd/>
            <a:tailEnd/>
          </a:ln>
        </p:spPr>
      </p:pic>
    </p:spTree>
    <p:extLst>
      <p:ext uri="{BB962C8B-B14F-4D97-AF65-F5344CB8AC3E}">
        <p14:creationId xmlns:p14="http://schemas.microsoft.com/office/powerpoint/2010/main" val="789588594"/>
      </p:ext>
    </p:extLst>
  </p:cSld>
  <p:clrMapOvr>
    <a:masterClrMapping/>
  </p:clrMapOvr>
  <p:transition spd="med">
    <p:split orient="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1584723"/>
            <a:ext cx="8640000" cy="3176062"/>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500">
                <a:solidFill>
                  <a:schemeClr val="tx1">
                    <a:lumMod val="85000"/>
                    <a:lumOff val="15000"/>
                  </a:schemeClr>
                </a:solidFill>
                <a:cs typeface="+mn-ea"/>
                <a:sym typeface="Times New Roman" panose="02020603050405020304" pitchFamily="18" charset="0"/>
              </a:rPr>
              <a:t>F0</a:t>
            </a:r>
            <a:r>
              <a:rPr lang="zh-CN" altLang="en-US" sz="2500" dirty="0">
                <a:solidFill>
                  <a:schemeClr val="tx1">
                    <a:lumMod val="85000"/>
                    <a:lumOff val="15000"/>
                  </a:schemeClr>
                </a:solidFill>
                <a:cs typeface="+mn-ea"/>
                <a:sym typeface="Times New Roman" panose="02020603050405020304" pitchFamily="18" charset="0"/>
              </a:rPr>
              <a:t>是设置的初值</a:t>
            </a:r>
            <a:r>
              <a:rPr lang="zh-CN" altLang="en-US" sz="2500">
                <a:solidFill>
                  <a:schemeClr val="tx1">
                    <a:lumMod val="85000"/>
                    <a:lumOff val="15000"/>
                  </a:schemeClr>
                </a:solidFill>
                <a:cs typeface="+mn-ea"/>
                <a:sym typeface="Times New Roman" panose="02020603050405020304" pitchFamily="18" charset="0"/>
              </a:rPr>
              <a:t>， </a:t>
            </a:r>
            <a:r>
              <a:rPr lang="en-US" altLang="zh-CN" sz="2500" dirty="0" err="1">
                <a:solidFill>
                  <a:schemeClr val="tx1">
                    <a:lumMod val="85000"/>
                    <a:lumOff val="15000"/>
                  </a:schemeClr>
                </a:solidFill>
                <a:cs typeface="+mn-ea"/>
                <a:sym typeface="Times New Roman" panose="02020603050405020304" pitchFamily="18" charset="0"/>
              </a:rPr>
              <a:t>Ti</a:t>
            </a:r>
            <a:r>
              <a:rPr lang="zh-CN" altLang="en-US" sz="2500" dirty="0">
                <a:solidFill>
                  <a:schemeClr val="tx1">
                    <a:lumMod val="85000"/>
                    <a:lumOff val="15000"/>
                  </a:schemeClr>
                </a:solidFill>
                <a:cs typeface="+mn-ea"/>
                <a:sym typeface="Times New Roman" panose="02020603050405020304" pitchFamily="18" charset="0"/>
              </a:rPr>
              <a:t>是一棵一棵</a:t>
            </a:r>
            <a:r>
              <a:rPr lang="zh-CN" altLang="en-US" sz="2500">
                <a:solidFill>
                  <a:schemeClr val="tx1">
                    <a:lumMod val="85000"/>
                    <a:lumOff val="15000"/>
                  </a:schemeClr>
                </a:solidFill>
                <a:cs typeface="+mn-ea"/>
                <a:sym typeface="Times New Roman" panose="02020603050405020304" pitchFamily="18" charset="0"/>
              </a:rPr>
              <a:t>的决策树</a:t>
            </a:r>
            <a:endParaRPr lang="en-US" altLang="zh-CN" sz="25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500" dirty="0">
                <a:solidFill>
                  <a:schemeClr val="tx1">
                    <a:lumMod val="85000"/>
                    <a:lumOff val="15000"/>
                  </a:schemeClr>
                </a:solidFill>
                <a:cs typeface="+mn-ea"/>
                <a:sym typeface="Times New Roman" panose="02020603050405020304" pitchFamily="18" charset="0"/>
              </a:rPr>
              <a:t>对于不同的问题和</a:t>
            </a:r>
            <a:r>
              <a:rPr lang="zh-CN" altLang="en-US" sz="2500" b="1" dirty="0">
                <a:solidFill>
                  <a:srgbClr val="FF6600"/>
                </a:solidFill>
                <a:cs typeface="+mn-ea"/>
                <a:sym typeface="Times New Roman" panose="02020603050405020304" pitchFamily="18" charset="0"/>
              </a:rPr>
              <a:t>选择不同的损失函数</a:t>
            </a:r>
            <a:r>
              <a:rPr lang="zh-CN" altLang="en-US" sz="2500" dirty="0">
                <a:solidFill>
                  <a:schemeClr val="tx1">
                    <a:lumMod val="85000"/>
                    <a:lumOff val="15000"/>
                  </a:schemeClr>
                </a:solidFill>
                <a:cs typeface="+mn-ea"/>
                <a:sym typeface="Times New Roman" panose="02020603050405020304" pitchFamily="18" charset="0"/>
              </a:rPr>
              <a:t>，初值的设定是</a:t>
            </a:r>
            <a:r>
              <a:rPr lang="zh-CN" altLang="en-US" sz="2500">
                <a:solidFill>
                  <a:schemeClr val="tx1">
                    <a:lumMod val="85000"/>
                    <a:lumOff val="15000"/>
                  </a:schemeClr>
                </a:solidFill>
                <a:cs typeface="+mn-ea"/>
                <a:sym typeface="Times New Roman" panose="02020603050405020304" pitchFamily="18" charset="0"/>
              </a:rPr>
              <a:t>不同的</a:t>
            </a:r>
            <a:endParaRPr lang="en-US" altLang="zh-CN" sz="25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500" dirty="0">
                <a:solidFill>
                  <a:schemeClr val="tx1">
                    <a:lumMod val="85000"/>
                    <a:lumOff val="15000"/>
                  </a:schemeClr>
                </a:solidFill>
                <a:cs typeface="+mn-ea"/>
                <a:sym typeface="Times New Roman" panose="02020603050405020304" pitchFamily="18" charset="0"/>
              </a:rPr>
              <a:t>比如回归问题并且选择高斯损失函数，那么这个初值就是训练样本的目标的均值</a:t>
            </a:r>
          </a:p>
        </p:txBody>
      </p:sp>
      <p:sp>
        <p:nvSpPr>
          <p:cNvPr id="5" name="标题 1">
            <a:extLst>
              <a:ext uri="{FF2B5EF4-FFF2-40B4-BE49-F238E27FC236}">
                <a16:creationId xmlns:a16="http://schemas.microsoft.com/office/drawing/2014/main" id="{D3B5F406-0318-4055-9F74-A09209A55E1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2.2.14 Gradient Boost Decision Tree</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6" name="Picture 2" descr="http://www.searchtb.com/wp-content/uploads/2010/12/TreelinkFunc0.jpg">
            <a:extLst>
              <a:ext uri="{FF2B5EF4-FFF2-40B4-BE49-F238E27FC236}">
                <a16:creationId xmlns:a16="http://schemas.microsoft.com/office/drawing/2014/main" id="{C7EFDFBA-4659-4E7F-AD9E-D5AE5309D6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3010" y="947380"/>
            <a:ext cx="8217980" cy="61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9691"/>
      </p:ext>
    </p:extLst>
  </p:cSld>
  <p:clrMapOvr>
    <a:masterClrMapping/>
  </p:clrMapOvr>
  <p:transition spd="med">
    <p:split orient="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a:spLocks/>
          </p:cNvSpPr>
          <p:nvPr/>
        </p:nvSpPr>
        <p:spPr>
          <a:xfrm>
            <a:off x="252000" y="756000"/>
            <a:ext cx="4680000" cy="5589928"/>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817200" lvl="1" indent="-360000" algn="just">
              <a:lnSpc>
                <a:spcPct val="150000"/>
              </a:lnSpc>
              <a:spcBef>
                <a:spcPts val="600"/>
              </a:spcBef>
              <a:buClr>
                <a:srgbClr val="FF6600"/>
              </a:buClr>
              <a:buSzPct val="80000"/>
              <a:buFont typeface="Wingdings" panose="05000000000000000000" pitchFamily="2" charset="2"/>
              <a:buChar char="l"/>
              <a:defRPr sz="2200">
                <a:solidFill>
                  <a:schemeClr val="tx1">
                    <a:lumMod val="85000"/>
                    <a:lumOff val="15000"/>
                  </a:schemeClr>
                </a:solidFill>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5000"/>
              </a:lnSpc>
            </a:pPr>
            <a:r>
              <a:rPr lang="zh-CN" altLang="en-US" dirty="0">
                <a:sym typeface="Times New Roman" panose="02020603050405020304" pitchFamily="18" charset="0"/>
              </a:rPr>
              <a:t>一套房子</a:t>
            </a:r>
            <a:r>
              <a:rPr lang="zh-CN" altLang="en-US">
                <a:sym typeface="Times New Roman" panose="02020603050405020304" pitchFamily="18" charset="0"/>
              </a:rPr>
              <a:t>的价格</a:t>
            </a:r>
            <a:endParaRPr lang="en-US" altLang="zh-CN" dirty="0">
              <a:sym typeface="Times New Roman" panose="02020603050405020304" pitchFamily="18" charset="0"/>
            </a:endParaRPr>
          </a:p>
          <a:p>
            <a:pPr>
              <a:lnSpc>
                <a:spcPct val="125000"/>
              </a:lnSpc>
            </a:pPr>
            <a:r>
              <a:rPr lang="zh-CN" altLang="en-US" dirty="0">
                <a:sym typeface="Times New Roman" panose="02020603050405020304" pitchFamily="18" charset="0"/>
              </a:rPr>
              <a:t>特征有</a:t>
            </a:r>
            <a:r>
              <a:rPr lang="zh-CN" altLang="en-US">
                <a:sym typeface="Times New Roman" panose="02020603050405020304" pitchFamily="18" charset="0"/>
              </a:rPr>
              <a:t>三个</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房子</a:t>
            </a:r>
            <a:r>
              <a:rPr lang="zh-CN" altLang="en-US">
                <a:sym typeface="Times New Roman" panose="02020603050405020304" pitchFamily="18" charset="0"/>
              </a:rPr>
              <a:t>的面积</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是否</a:t>
            </a:r>
            <a:r>
              <a:rPr lang="zh-CN" altLang="en-US">
                <a:sym typeface="Times New Roman" panose="02020603050405020304" pitchFamily="18" charset="0"/>
              </a:rPr>
              <a:t>在内环</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是否学区房</a:t>
            </a:r>
          </a:p>
          <a:p>
            <a:pPr>
              <a:lnSpc>
                <a:spcPct val="125000"/>
              </a:lnSpc>
            </a:pPr>
            <a:r>
              <a:rPr lang="zh-CN" altLang="en-US" dirty="0">
                <a:sym typeface="Times New Roman" panose="02020603050405020304" pitchFamily="18" charset="0"/>
              </a:rPr>
              <a:t>由四棵</a:t>
            </a:r>
            <a:r>
              <a:rPr lang="zh-CN" altLang="en-US">
                <a:sym typeface="Times New Roman" panose="02020603050405020304" pitchFamily="18" charset="0"/>
              </a:rPr>
              <a:t>决策树构成</a:t>
            </a:r>
            <a:endParaRPr lang="en-US" altLang="zh-CN" dirty="0">
              <a:sym typeface="Times New Roman" panose="02020603050405020304" pitchFamily="18" charset="0"/>
            </a:endParaRPr>
          </a:p>
          <a:p>
            <a:pPr lvl="1">
              <a:lnSpc>
                <a:spcPct val="125000"/>
              </a:lnSpc>
            </a:pPr>
            <a:r>
              <a:rPr lang="en-US" altLang="zh-CN" dirty="0">
                <a:sym typeface="Times New Roman" panose="02020603050405020304" pitchFamily="18" charset="0"/>
              </a:rPr>
              <a:t>Decision Stump</a:t>
            </a:r>
          </a:p>
          <a:p>
            <a:pPr>
              <a:lnSpc>
                <a:spcPct val="125000"/>
              </a:lnSpc>
            </a:pPr>
            <a:r>
              <a:rPr lang="zh-CN" altLang="en-US" dirty="0">
                <a:sym typeface="Times New Roman" panose="02020603050405020304" pitchFamily="18" charset="0"/>
              </a:rPr>
              <a:t>初值设为价格</a:t>
            </a:r>
            <a:r>
              <a:rPr lang="zh-CN" altLang="en-US">
                <a:sym typeface="Times New Roman" panose="02020603050405020304" pitchFamily="18" charset="0"/>
              </a:rPr>
              <a:t>的均值</a:t>
            </a:r>
            <a:r>
              <a:rPr lang="en-US" altLang="zh-CN">
                <a:sym typeface="Times New Roman" panose="02020603050405020304" pitchFamily="18" charset="0"/>
              </a:rPr>
              <a:t>150</a:t>
            </a:r>
            <a:r>
              <a:rPr lang="zh-CN" altLang="en-US">
                <a:sym typeface="Times New Roman" panose="02020603050405020304" pitchFamily="18" charset="0"/>
              </a:rPr>
              <a:t>万</a:t>
            </a:r>
            <a:endParaRPr lang="en-US" altLang="zh-CN" dirty="0">
              <a:sym typeface="Times New Roman" panose="02020603050405020304" pitchFamily="18" charset="0"/>
            </a:endParaRPr>
          </a:p>
          <a:p>
            <a:pPr>
              <a:lnSpc>
                <a:spcPct val="125000"/>
              </a:lnSpc>
            </a:pPr>
            <a:r>
              <a:rPr lang="zh-CN" altLang="en-US" dirty="0">
                <a:sym typeface="Times New Roman" panose="02020603050405020304" pitchFamily="18" charset="0"/>
              </a:rPr>
              <a:t>一个</a:t>
            </a:r>
            <a:r>
              <a:rPr lang="zh-CN" altLang="en-US">
                <a:sym typeface="Times New Roman" panose="02020603050405020304" pitchFamily="18" charset="0"/>
              </a:rPr>
              <a:t>面积为</a:t>
            </a:r>
            <a:r>
              <a:rPr lang="en-US" altLang="zh-CN" dirty="0">
                <a:sym typeface="Times New Roman" panose="02020603050405020304" pitchFamily="18" charset="0"/>
              </a:rPr>
              <a:t>120</a:t>
            </a:r>
            <a:r>
              <a:rPr lang="zh-CN" altLang="en-US" dirty="0">
                <a:sym typeface="Times New Roman" panose="02020603050405020304" pitchFamily="18" charset="0"/>
              </a:rPr>
              <a:t>平的内环非学区房的价格预测</a:t>
            </a:r>
            <a:r>
              <a:rPr lang="zh-CN" altLang="en-US">
                <a:sym typeface="Times New Roman" panose="02020603050405020304" pitchFamily="18" charset="0"/>
              </a:rPr>
              <a:t>值为</a:t>
            </a:r>
            <a:r>
              <a:rPr lang="en-US" altLang="zh-CN" dirty="0">
                <a:sym typeface="Times New Roman" panose="02020603050405020304" pitchFamily="18" charset="0"/>
              </a:rPr>
              <a:t>150+20-10+30-10</a:t>
            </a:r>
            <a:r>
              <a:rPr lang="en-US" altLang="zh-CN">
                <a:sym typeface="Times New Roman" panose="02020603050405020304" pitchFamily="18" charset="0"/>
              </a:rPr>
              <a:t>=               </a:t>
            </a:r>
            <a:r>
              <a:rPr lang="zh-CN" altLang="en-US">
                <a:sym typeface="Times New Roman" panose="02020603050405020304" pitchFamily="18" charset="0"/>
              </a:rPr>
              <a:t>万</a:t>
            </a:r>
            <a:endParaRPr lang="en-US" altLang="zh-CN" dirty="0">
              <a:sym typeface="Times New Roman" panose="02020603050405020304" pitchFamily="18" charset="0"/>
            </a:endParaRPr>
          </a:p>
        </p:txBody>
      </p:sp>
      <p:sp>
        <p:nvSpPr>
          <p:cNvPr id="3" name="灯片编号占位符 2"/>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91</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2"/>
            </p:custDataLst>
          </p:nvPr>
        </p:nvSpPr>
        <p:spPr>
          <a:xfrm>
            <a:off x="1984829" y="5849924"/>
            <a:ext cx="1368152" cy="382249"/>
          </a:xfrm>
          <a:prstGeom prst="rect">
            <a:avLst/>
          </a:prstGeom>
          <a:noFill/>
        </p:spPr>
        <p:txBody>
          <a:bodyPr vert="horz" wrap="square" rtlCol="0" anchor="ctr" anchorCtr="0">
            <a:noAutofit/>
          </a:bodyPr>
          <a:lstStyle/>
          <a:p>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custDataLst>
              <p:tags r:id="rId3"/>
            </p:custDataLst>
          </p:nvPr>
        </p:nvSpPr>
        <p:spPr bwMode="auto">
          <a:xfrm>
            <a:off x="0" y="6503978"/>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pic>
        <p:nvPicPr>
          <p:cNvPr id="16" name="Picture 2" descr="http://www.searchtb.com/wp-content/uploads/2010/12/TreelinkSample0.jpg"/>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97909" y="693425"/>
            <a:ext cx="4032000" cy="5391520"/>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custDataLst>
              <p:tags r:id="rId4"/>
            </p:custDataLst>
          </p:nvPr>
        </p:nvSpPr>
        <p:spPr bwMode="auto">
          <a:xfrm>
            <a:off x="7035800" y="601347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26201411"/>
      </p:ext>
    </p:extLst>
  </p:cSld>
  <p:clrMapOvr>
    <a:masterClrMapping/>
  </p:clrMapOvr>
  <p:transition spd="med">
    <p:split orient="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举个例子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 name="内容占位符 2">
            <a:extLst>
              <a:ext uri="{FF2B5EF4-FFF2-40B4-BE49-F238E27FC236}">
                <a16:creationId xmlns:a16="http://schemas.microsoft.com/office/drawing/2014/main" id="{67AEAD3D-4933-49CA-8115-F7017660909C}"/>
              </a:ext>
            </a:extLst>
          </p:cNvPr>
          <p:cNvSpPr txBox="1">
            <a:spLocks/>
          </p:cNvSpPr>
          <p:nvPr/>
        </p:nvSpPr>
        <p:spPr>
          <a:xfrm>
            <a:off x="252000" y="756000"/>
            <a:ext cx="4680000" cy="5589928"/>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817200" lvl="1" indent="-360000" algn="just">
              <a:lnSpc>
                <a:spcPct val="150000"/>
              </a:lnSpc>
              <a:spcBef>
                <a:spcPts val="600"/>
              </a:spcBef>
              <a:buClr>
                <a:srgbClr val="FF6600"/>
              </a:buClr>
              <a:buSzPct val="80000"/>
              <a:buFont typeface="Wingdings" panose="05000000000000000000" pitchFamily="2" charset="2"/>
              <a:buChar char="l"/>
              <a:defRPr sz="2200">
                <a:solidFill>
                  <a:schemeClr val="tx1">
                    <a:lumMod val="85000"/>
                    <a:lumOff val="15000"/>
                  </a:schemeClr>
                </a:solidFill>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5000"/>
              </a:lnSpc>
            </a:pPr>
            <a:r>
              <a:rPr lang="zh-CN" altLang="en-US" dirty="0">
                <a:sym typeface="Times New Roman" panose="02020603050405020304" pitchFamily="18" charset="0"/>
              </a:rPr>
              <a:t>一套房子</a:t>
            </a:r>
            <a:r>
              <a:rPr lang="zh-CN" altLang="en-US">
                <a:sym typeface="Times New Roman" panose="02020603050405020304" pitchFamily="18" charset="0"/>
              </a:rPr>
              <a:t>的价格</a:t>
            </a:r>
            <a:endParaRPr lang="en-US" altLang="zh-CN" dirty="0">
              <a:sym typeface="Times New Roman" panose="02020603050405020304" pitchFamily="18" charset="0"/>
            </a:endParaRPr>
          </a:p>
          <a:p>
            <a:pPr>
              <a:lnSpc>
                <a:spcPct val="125000"/>
              </a:lnSpc>
            </a:pPr>
            <a:r>
              <a:rPr lang="zh-CN" altLang="en-US" dirty="0">
                <a:sym typeface="Times New Roman" panose="02020603050405020304" pitchFamily="18" charset="0"/>
              </a:rPr>
              <a:t>特征有</a:t>
            </a:r>
            <a:r>
              <a:rPr lang="zh-CN" altLang="en-US">
                <a:sym typeface="Times New Roman" panose="02020603050405020304" pitchFamily="18" charset="0"/>
              </a:rPr>
              <a:t>三个</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房子</a:t>
            </a:r>
            <a:r>
              <a:rPr lang="zh-CN" altLang="en-US">
                <a:sym typeface="Times New Roman" panose="02020603050405020304" pitchFamily="18" charset="0"/>
              </a:rPr>
              <a:t>的面积</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是否</a:t>
            </a:r>
            <a:r>
              <a:rPr lang="zh-CN" altLang="en-US">
                <a:sym typeface="Times New Roman" panose="02020603050405020304" pitchFamily="18" charset="0"/>
              </a:rPr>
              <a:t>在内环</a:t>
            </a:r>
            <a:endParaRPr lang="en-US" altLang="zh-CN" dirty="0">
              <a:sym typeface="Times New Roman" panose="02020603050405020304" pitchFamily="18" charset="0"/>
            </a:endParaRPr>
          </a:p>
          <a:p>
            <a:pPr lvl="1">
              <a:lnSpc>
                <a:spcPct val="125000"/>
              </a:lnSpc>
            </a:pPr>
            <a:r>
              <a:rPr lang="zh-CN" altLang="en-US" dirty="0">
                <a:sym typeface="Times New Roman" panose="02020603050405020304" pitchFamily="18" charset="0"/>
              </a:rPr>
              <a:t>是否学区房</a:t>
            </a:r>
          </a:p>
          <a:p>
            <a:pPr>
              <a:lnSpc>
                <a:spcPct val="125000"/>
              </a:lnSpc>
            </a:pPr>
            <a:r>
              <a:rPr lang="zh-CN" altLang="en-US" dirty="0">
                <a:sym typeface="Times New Roman" panose="02020603050405020304" pitchFamily="18" charset="0"/>
              </a:rPr>
              <a:t>由四棵</a:t>
            </a:r>
            <a:r>
              <a:rPr lang="zh-CN" altLang="en-US">
                <a:sym typeface="Times New Roman" panose="02020603050405020304" pitchFamily="18" charset="0"/>
              </a:rPr>
              <a:t>决策树构成</a:t>
            </a:r>
            <a:endParaRPr lang="en-US" altLang="zh-CN" dirty="0">
              <a:sym typeface="Times New Roman" panose="02020603050405020304" pitchFamily="18" charset="0"/>
            </a:endParaRPr>
          </a:p>
          <a:p>
            <a:pPr lvl="1">
              <a:lnSpc>
                <a:spcPct val="125000"/>
              </a:lnSpc>
            </a:pPr>
            <a:r>
              <a:rPr lang="en-US" altLang="zh-CN" dirty="0">
                <a:sym typeface="Times New Roman" panose="02020603050405020304" pitchFamily="18" charset="0"/>
              </a:rPr>
              <a:t>Decision Stump</a:t>
            </a:r>
          </a:p>
          <a:p>
            <a:pPr>
              <a:lnSpc>
                <a:spcPct val="125000"/>
              </a:lnSpc>
            </a:pPr>
            <a:r>
              <a:rPr lang="zh-CN" altLang="en-US" dirty="0">
                <a:sym typeface="Times New Roman" panose="02020603050405020304" pitchFamily="18" charset="0"/>
              </a:rPr>
              <a:t>初值设为价格</a:t>
            </a:r>
            <a:r>
              <a:rPr lang="zh-CN" altLang="en-US">
                <a:sym typeface="Times New Roman" panose="02020603050405020304" pitchFamily="18" charset="0"/>
              </a:rPr>
              <a:t>的均值</a:t>
            </a:r>
            <a:r>
              <a:rPr lang="en-US" altLang="zh-CN">
                <a:sym typeface="Times New Roman" panose="02020603050405020304" pitchFamily="18" charset="0"/>
              </a:rPr>
              <a:t>150</a:t>
            </a:r>
            <a:r>
              <a:rPr lang="zh-CN" altLang="en-US">
                <a:sym typeface="Times New Roman" panose="02020603050405020304" pitchFamily="18" charset="0"/>
              </a:rPr>
              <a:t>万</a:t>
            </a:r>
            <a:endParaRPr lang="en-US" altLang="zh-CN" dirty="0">
              <a:sym typeface="Times New Roman" panose="02020603050405020304" pitchFamily="18" charset="0"/>
            </a:endParaRPr>
          </a:p>
          <a:p>
            <a:pPr>
              <a:lnSpc>
                <a:spcPct val="125000"/>
              </a:lnSpc>
            </a:pPr>
            <a:r>
              <a:rPr lang="zh-CN" altLang="en-US" dirty="0">
                <a:sym typeface="Times New Roman" panose="02020603050405020304" pitchFamily="18" charset="0"/>
              </a:rPr>
              <a:t>一个</a:t>
            </a:r>
            <a:r>
              <a:rPr lang="zh-CN" altLang="en-US">
                <a:sym typeface="Times New Roman" panose="02020603050405020304" pitchFamily="18" charset="0"/>
              </a:rPr>
              <a:t>面积为</a:t>
            </a:r>
            <a:r>
              <a:rPr lang="en-US" altLang="zh-CN" dirty="0">
                <a:sym typeface="Times New Roman" panose="02020603050405020304" pitchFamily="18" charset="0"/>
              </a:rPr>
              <a:t>120</a:t>
            </a:r>
            <a:r>
              <a:rPr lang="zh-CN" altLang="en-US" dirty="0">
                <a:sym typeface="Times New Roman" panose="02020603050405020304" pitchFamily="18" charset="0"/>
              </a:rPr>
              <a:t>平的内环非学区房的价格预测</a:t>
            </a:r>
            <a:r>
              <a:rPr lang="zh-CN" altLang="en-US">
                <a:sym typeface="Times New Roman" panose="02020603050405020304" pitchFamily="18" charset="0"/>
              </a:rPr>
              <a:t>值为</a:t>
            </a:r>
            <a:r>
              <a:rPr lang="en-US" altLang="zh-CN" dirty="0">
                <a:sym typeface="Times New Roman" panose="02020603050405020304" pitchFamily="18" charset="0"/>
              </a:rPr>
              <a:t>150+20-10+30-10</a:t>
            </a:r>
            <a:r>
              <a:rPr lang="en-US" altLang="zh-CN">
                <a:sym typeface="Times New Roman" panose="02020603050405020304" pitchFamily="18" charset="0"/>
              </a:rPr>
              <a:t>= 180 </a:t>
            </a:r>
            <a:r>
              <a:rPr lang="zh-CN" altLang="en-US">
                <a:sym typeface="Times New Roman" panose="02020603050405020304" pitchFamily="18" charset="0"/>
              </a:rPr>
              <a:t>万</a:t>
            </a:r>
            <a:endParaRPr lang="en-US" altLang="zh-CN" dirty="0">
              <a:sym typeface="Times New Roman" panose="02020603050405020304" pitchFamily="18" charset="0"/>
            </a:endParaRPr>
          </a:p>
        </p:txBody>
      </p:sp>
      <p:pic>
        <p:nvPicPr>
          <p:cNvPr id="6" name="Picture 2" descr="http://www.searchtb.com/wp-content/uploads/2010/12/TreelinkSample0.jpg">
            <a:extLst>
              <a:ext uri="{FF2B5EF4-FFF2-40B4-BE49-F238E27FC236}">
                <a16:creationId xmlns:a16="http://schemas.microsoft.com/office/drawing/2014/main" id="{DABC1F32-71D1-421A-A23F-FAE1FFC5B6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97909" y="693425"/>
            <a:ext cx="4032000" cy="539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075724"/>
      </p:ext>
    </p:extLst>
  </p:cSld>
  <p:clrMapOvr>
    <a:masterClrMapping/>
  </p:clrMapOvr>
  <p:transition spd="med">
    <p:split orient="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2.2.15 GBDT</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学习过程</a:t>
            </a:r>
          </a:p>
        </p:txBody>
      </p:sp>
      <p:sp>
        <p:nvSpPr>
          <p:cNvPr id="3" name="内容占位符 2"/>
          <p:cNvSpPr>
            <a:spLocks noGrp="1"/>
          </p:cNvSpPr>
          <p:nvPr>
            <p:ph idx="4294967295"/>
          </p:nvPr>
        </p:nvSpPr>
        <p:spPr>
          <a:xfrm>
            <a:off x="252000" y="756000"/>
            <a:ext cx="8640000" cy="306616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Boosting</a:t>
            </a:r>
            <a:r>
              <a:rPr lang="zh-CN" altLang="en-US" sz="2400" dirty="0">
                <a:solidFill>
                  <a:schemeClr val="tx1">
                    <a:lumMod val="85000"/>
                    <a:lumOff val="15000"/>
                  </a:schemeClr>
                </a:solidFill>
                <a:cs typeface="+mn-ea"/>
                <a:sym typeface="Times New Roman" panose="02020603050405020304" pitchFamily="18" charset="0"/>
              </a:rPr>
              <a:t>，迭代，即通过迭代多棵树来共同决策</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GBDT</a:t>
            </a:r>
            <a:r>
              <a:rPr lang="zh-CN" altLang="en-US" sz="2400" dirty="0">
                <a:solidFill>
                  <a:schemeClr val="tx1">
                    <a:lumMod val="85000"/>
                    <a:lumOff val="15000"/>
                  </a:schemeClr>
                </a:solidFill>
                <a:cs typeface="+mn-ea"/>
                <a:sym typeface="Times New Roman" panose="02020603050405020304" pitchFamily="18" charset="0"/>
              </a:rPr>
              <a:t>是把所有树的结论累加起来做最终结论的，所以可以想到每棵树的结论并不是房价本身，而是房价的一个累加量</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每一棵树学的是之前所有树结论和的</a:t>
            </a:r>
            <a:r>
              <a:rPr lang="zh-CN" altLang="en-US" sz="2400" b="1" dirty="0">
                <a:solidFill>
                  <a:srgbClr val="FF6600"/>
                </a:solidFill>
                <a:cs typeface="+mn-ea"/>
                <a:sym typeface="Times New Roman" panose="02020603050405020304" pitchFamily="18" charset="0"/>
              </a:rPr>
              <a:t>残差</a:t>
            </a:r>
            <a:r>
              <a:rPr lang="zh-CN" altLang="en-US" sz="2400" dirty="0">
                <a:solidFill>
                  <a:schemeClr val="tx1">
                    <a:lumMod val="85000"/>
                    <a:lumOff val="15000"/>
                  </a:schemeClr>
                </a:solidFill>
                <a:cs typeface="+mn-ea"/>
                <a:sym typeface="Times New Roman" panose="02020603050405020304" pitchFamily="18" charset="0"/>
              </a:rPr>
              <a:t>，这个残差就是一个加预测值后能得真实值的累加量</a:t>
            </a:r>
            <a:endParaRPr lang="en-US" altLang="zh-CN" sz="2400" dirty="0">
              <a:solidFill>
                <a:schemeClr val="tx1">
                  <a:lumMod val="85000"/>
                  <a:lumOff val="15000"/>
                </a:schemeClr>
              </a:solidFill>
              <a:cs typeface="+mn-ea"/>
              <a:sym typeface="Times New Roman" panose="02020603050405020304" pitchFamily="18" charset="0"/>
            </a:endParaRPr>
          </a:p>
        </p:txBody>
      </p:sp>
    </p:spTree>
    <p:extLst>
      <p:ext uri="{BB962C8B-B14F-4D97-AF65-F5344CB8AC3E}">
        <p14:creationId xmlns:p14="http://schemas.microsoft.com/office/powerpoint/2010/main" val="83219684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F47DD0C8-300A-4835-8EFC-E3B44A8470D3}"/>
              </a:ext>
            </a:extLst>
          </p:cNvPr>
          <p:cNvGraphicFramePr>
            <a:graphicFrameLocks noGrp="1"/>
          </p:cNvGraphicFramePr>
          <p:nvPr>
            <p:extLst>
              <p:ext uri="{D42A27DB-BD31-4B8C-83A1-F6EECF244321}">
                <p14:modId xmlns:p14="http://schemas.microsoft.com/office/powerpoint/2010/main" val="2170100115"/>
              </p:ext>
            </p:extLst>
          </p:nvPr>
        </p:nvGraphicFramePr>
        <p:xfrm>
          <a:off x="252000" y="1584000"/>
          <a:ext cx="4229574" cy="3803130"/>
        </p:xfrm>
        <a:graphic>
          <a:graphicData uri="http://schemas.openxmlformats.org/drawingml/2006/table">
            <a:tbl>
              <a:tblPr firstRow="1" bandRow="1">
                <a:tableStyleId>{5C22544A-7EE6-4342-B048-85BDC9FD1C3A}</a:tableStyleId>
              </a:tblPr>
              <a:tblGrid>
                <a:gridCol w="1097023">
                  <a:extLst>
                    <a:ext uri="{9D8B030D-6E8A-4147-A177-3AD203B41FA5}">
                      <a16:colId xmlns:a16="http://schemas.microsoft.com/office/drawing/2014/main" val="1597494263"/>
                    </a:ext>
                  </a:extLst>
                </a:gridCol>
                <a:gridCol w="1836204">
                  <a:extLst>
                    <a:ext uri="{9D8B030D-6E8A-4147-A177-3AD203B41FA5}">
                      <a16:colId xmlns:a16="http://schemas.microsoft.com/office/drawing/2014/main" val="2933478420"/>
                    </a:ext>
                  </a:extLst>
                </a:gridCol>
                <a:gridCol w="1296347">
                  <a:extLst>
                    <a:ext uri="{9D8B030D-6E8A-4147-A177-3AD203B41FA5}">
                      <a16:colId xmlns:a16="http://schemas.microsoft.com/office/drawing/2014/main" val="690067149"/>
                    </a:ext>
                  </a:extLst>
                </a:gridCol>
              </a:tblGrid>
              <a:tr h="760626">
                <a:tc>
                  <a:txBody>
                    <a:bodyPr/>
                    <a:lstStyle/>
                    <a:p>
                      <a:pPr algn="ctr"/>
                      <a:r>
                        <a:rPr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面积</a:t>
                      </a: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是否内环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房价</a:t>
                      </a: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1553885907"/>
                  </a:ext>
                </a:extLst>
              </a:tr>
              <a:tr h="760626">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92</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15</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03007248"/>
                  </a:ext>
                </a:extLst>
              </a:tr>
              <a:tr h="760626">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90</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19</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8195937"/>
                  </a:ext>
                </a:extLst>
              </a:tr>
              <a:tr h="760626">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120</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23</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9181587"/>
                  </a:ext>
                </a:extLst>
              </a:tr>
              <a:tr h="760626">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130</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algn="ct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27</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45294982"/>
                  </a:ext>
                </a:extLst>
              </a:tr>
            </a:tbl>
          </a:graphicData>
        </a:graphic>
      </p:graphicFrame>
      <p:sp>
        <p:nvSpPr>
          <p:cNvPr id="3" name="标题 2"/>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2.2.16 GBDT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学习过程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引入</a:t>
            </a:r>
          </a:p>
        </p:txBody>
      </p:sp>
      <p:grpSp>
        <p:nvGrpSpPr>
          <p:cNvPr id="12" name="组合 11">
            <a:extLst>
              <a:ext uri="{FF2B5EF4-FFF2-40B4-BE49-F238E27FC236}">
                <a16:creationId xmlns:a16="http://schemas.microsoft.com/office/drawing/2014/main" id="{1212657D-49E1-4EEF-9C8F-C6D25F9A321D}"/>
              </a:ext>
            </a:extLst>
          </p:cNvPr>
          <p:cNvGrpSpPr/>
          <p:nvPr/>
        </p:nvGrpSpPr>
        <p:grpSpPr>
          <a:xfrm>
            <a:off x="4786032" y="783699"/>
            <a:ext cx="4229618" cy="2940139"/>
            <a:chOff x="4786032" y="783699"/>
            <a:chExt cx="4229618" cy="2940139"/>
          </a:xfrm>
        </p:grpSpPr>
        <p:sp>
          <p:nvSpPr>
            <p:cNvPr id="9" name="TextBox 8"/>
            <p:cNvSpPr txBox="1"/>
            <p:nvPr/>
          </p:nvSpPr>
          <p:spPr>
            <a:xfrm>
              <a:off x="5912306" y="783699"/>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21</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15,19,23,27]</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6" name="直接连接符 25"/>
            <p:cNvCxnSpPr>
              <a:cxnSpLocks/>
              <a:stCxn id="9" idx="4"/>
              <a:endCxn id="34" idx="0"/>
            </p:cNvCxnSpPr>
            <p:nvPr/>
          </p:nvCxnSpPr>
          <p:spPr bwMode="auto">
            <a:xfrm flipH="1">
              <a:off x="5774567"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5147822" y="1782691"/>
              <a:ext cx="1165704"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面积</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&lt;100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TextBox 41"/>
            <p:cNvSpPr txBox="1"/>
            <p:nvPr/>
          </p:nvSpPr>
          <p:spPr>
            <a:xfrm>
              <a:off x="7537178" y="1782691"/>
              <a:ext cx="1300356"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面积</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&gt;=100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TextBox 47"/>
            <p:cNvSpPr txBox="1"/>
            <p:nvPr/>
          </p:nvSpPr>
          <p:spPr>
            <a:xfrm>
              <a:off x="4920808" y="3354506"/>
              <a:ext cx="1707519"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 B=2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TextBox 48"/>
            <p:cNvSpPr txBox="1"/>
            <p:nvPr/>
          </p:nvSpPr>
          <p:spPr>
            <a:xfrm>
              <a:off x="7171753" y="3354506"/>
              <a:ext cx="1710725"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C=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 D=2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TextBox 8">
              <a:extLst>
                <a:ext uri="{FF2B5EF4-FFF2-40B4-BE49-F238E27FC236}">
                  <a16:creationId xmlns:a16="http://schemas.microsoft.com/office/drawing/2014/main" id="{60CFB295-6B8F-4C1A-A670-D4779F513F75}"/>
                </a:ext>
              </a:extLst>
            </p:cNvPr>
            <p:cNvSpPr txBox="1"/>
            <p:nvPr/>
          </p:nvSpPr>
          <p:spPr>
            <a:xfrm>
              <a:off x="4786032"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17</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[15,19]</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Box 8">
              <a:extLst>
                <a:ext uri="{FF2B5EF4-FFF2-40B4-BE49-F238E27FC236}">
                  <a16:creationId xmlns:a16="http://schemas.microsoft.com/office/drawing/2014/main" id="{4AB10127-678F-431B-BE0B-185C53DFB5B6}"/>
                </a:ext>
              </a:extLst>
            </p:cNvPr>
            <p:cNvSpPr txBox="1"/>
            <p:nvPr/>
          </p:nvSpPr>
          <p:spPr>
            <a:xfrm>
              <a:off x="7038580"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25</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[23,27</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8" name="直接连接符 37">
              <a:extLst>
                <a:ext uri="{FF2B5EF4-FFF2-40B4-BE49-F238E27FC236}">
                  <a16:creationId xmlns:a16="http://schemas.microsoft.com/office/drawing/2014/main" id="{A3DEE3CE-338B-415C-9E85-562FFB473A8D}"/>
                </a:ext>
              </a:extLst>
            </p:cNvPr>
            <p:cNvCxnSpPr>
              <a:cxnSpLocks/>
              <a:stCxn id="9" idx="4"/>
              <a:endCxn id="35" idx="0"/>
            </p:cNvCxnSpPr>
            <p:nvPr/>
          </p:nvCxnSpPr>
          <p:spPr bwMode="auto">
            <a:xfrm>
              <a:off x="6900841"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 name="组合 42">
            <a:extLst>
              <a:ext uri="{FF2B5EF4-FFF2-40B4-BE49-F238E27FC236}">
                <a16:creationId xmlns:a16="http://schemas.microsoft.com/office/drawing/2014/main" id="{7D69E2FF-AD45-4DB9-8376-E37928A9EA81}"/>
              </a:ext>
            </a:extLst>
          </p:cNvPr>
          <p:cNvGrpSpPr/>
          <p:nvPr/>
        </p:nvGrpSpPr>
        <p:grpSpPr>
          <a:xfrm>
            <a:off x="4786032" y="3766929"/>
            <a:ext cx="4229618" cy="2940139"/>
            <a:chOff x="4786032" y="783699"/>
            <a:chExt cx="4229618" cy="2940139"/>
          </a:xfrm>
        </p:grpSpPr>
        <p:sp>
          <p:nvSpPr>
            <p:cNvPr id="44" name="TextBox 8">
              <a:extLst>
                <a:ext uri="{FF2B5EF4-FFF2-40B4-BE49-F238E27FC236}">
                  <a16:creationId xmlns:a16="http://schemas.microsoft.com/office/drawing/2014/main" id="{FEDAF464-6801-4D9E-AE5A-F5BFAD08EF04}"/>
                </a:ext>
              </a:extLst>
            </p:cNvPr>
            <p:cNvSpPr txBox="1"/>
            <p:nvPr/>
          </p:nvSpPr>
          <p:spPr>
            <a:xfrm>
              <a:off x="5912306" y="783699"/>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0 </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[-2,2,-2,2]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5" name="直接连接符 44">
              <a:extLst>
                <a:ext uri="{FF2B5EF4-FFF2-40B4-BE49-F238E27FC236}">
                  <a16:creationId xmlns:a16="http://schemas.microsoft.com/office/drawing/2014/main" id="{A1B1E8C3-0328-4E48-A77D-5FEEBEA2A881}"/>
                </a:ext>
              </a:extLst>
            </p:cNvPr>
            <p:cNvCxnSpPr>
              <a:cxnSpLocks/>
              <a:stCxn id="44" idx="4"/>
              <a:endCxn id="52" idx="0"/>
            </p:cNvCxnSpPr>
            <p:nvPr/>
          </p:nvCxnSpPr>
          <p:spPr bwMode="auto">
            <a:xfrm flipH="1">
              <a:off x="5774567"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0">
              <a:extLst>
                <a:ext uri="{FF2B5EF4-FFF2-40B4-BE49-F238E27FC236}">
                  <a16:creationId xmlns:a16="http://schemas.microsoft.com/office/drawing/2014/main" id="{0F35CD73-A6F8-4A1E-A28D-23E1EE0C1B48}"/>
                </a:ext>
              </a:extLst>
            </p:cNvPr>
            <p:cNvSpPr txBox="1"/>
            <p:nvPr/>
          </p:nvSpPr>
          <p:spPr>
            <a:xfrm>
              <a:off x="5576298" y="1782691"/>
              <a:ext cx="646331" cy="369332"/>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外环</a:t>
              </a:r>
            </a:p>
          </p:txBody>
        </p:sp>
        <p:sp>
          <p:nvSpPr>
            <p:cNvPr id="47" name="TextBox 41">
              <a:extLst>
                <a:ext uri="{FF2B5EF4-FFF2-40B4-BE49-F238E27FC236}">
                  <a16:creationId xmlns:a16="http://schemas.microsoft.com/office/drawing/2014/main" id="{2A9B5A45-BA37-4763-BCB3-3B6CDF75298E}"/>
                </a:ext>
              </a:extLst>
            </p:cNvPr>
            <p:cNvSpPr txBox="1"/>
            <p:nvPr/>
          </p:nvSpPr>
          <p:spPr>
            <a:xfrm>
              <a:off x="7537178" y="1782691"/>
              <a:ext cx="646331" cy="369332"/>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内环</a:t>
              </a:r>
            </a:p>
          </p:txBody>
        </p:sp>
        <p:sp>
          <p:nvSpPr>
            <p:cNvPr id="50" name="TextBox 47">
              <a:extLst>
                <a:ext uri="{FF2B5EF4-FFF2-40B4-BE49-F238E27FC236}">
                  <a16:creationId xmlns:a16="http://schemas.microsoft.com/office/drawing/2014/main" id="{B41361AE-97C5-46BC-B458-AD017DFC6804}"/>
                </a:ext>
              </a:extLst>
            </p:cNvPr>
            <p:cNvSpPr txBox="1"/>
            <p:nvPr/>
          </p:nvSpPr>
          <p:spPr>
            <a:xfrm>
              <a:off x="4959280" y="3354506"/>
              <a:ext cx="1630575" cy="369332"/>
            </a:xfrm>
            <a:prstGeom prst="rect">
              <a:avLst/>
            </a:prstGeom>
            <a:noFill/>
          </p:spPr>
          <p:txBody>
            <a:bodyPr wrap="none" rtlCol="0">
              <a:spAutoFit/>
            </a:body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A=0, C=0</a:t>
              </a:r>
            </a:p>
          </p:txBody>
        </p:sp>
        <p:sp>
          <p:nvSpPr>
            <p:cNvPr id="51" name="TextBox 48">
              <a:extLst>
                <a:ext uri="{FF2B5EF4-FFF2-40B4-BE49-F238E27FC236}">
                  <a16:creationId xmlns:a16="http://schemas.microsoft.com/office/drawing/2014/main" id="{938011B1-8FF4-4FBC-BBF8-9CB8020BFAE8}"/>
                </a:ext>
              </a:extLst>
            </p:cNvPr>
            <p:cNvSpPr txBox="1"/>
            <p:nvPr/>
          </p:nvSpPr>
          <p:spPr>
            <a:xfrm>
              <a:off x="7240682" y="3354506"/>
              <a:ext cx="1572866" cy="369332"/>
            </a:xfrm>
            <a:prstGeom prst="rect">
              <a:avLst/>
            </a:prstGeom>
            <a:noFill/>
          </p:spPr>
          <p:txBody>
            <a:bodyPr wrap="none" rtlCol="0">
              <a:spAutoFit/>
            </a:body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B=0, D=0</a:t>
              </a:r>
            </a:p>
          </p:txBody>
        </p:sp>
        <p:sp>
          <p:nvSpPr>
            <p:cNvPr id="52" name="TextBox 8">
              <a:extLst>
                <a:ext uri="{FF2B5EF4-FFF2-40B4-BE49-F238E27FC236}">
                  <a16:creationId xmlns:a16="http://schemas.microsoft.com/office/drawing/2014/main" id="{ECE1EF29-0131-4EDA-9550-4BD34F2A5A61}"/>
                </a:ext>
              </a:extLst>
            </p:cNvPr>
            <p:cNvSpPr txBox="1"/>
            <p:nvPr/>
          </p:nvSpPr>
          <p:spPr>
            <a:xfrm>
              <a:off x="4786032"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a:t>
              </a:r>
            </a:p>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[-2,-2]</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TextBox 8">
              <a:extLst>
                <a:ext uri="{FF2B5EF4-FFF2-40B4-BE49-F238E27FC236}">
                  <a16:creationId xmlns:a16="http://schemas.microsoft.com/office/drawing/2014/main" id="{DC2D2A5C-3E1D-48D5-B242-4DD854A0C8F5}"/>
                </a:ext>
              </a:extLst>
            </p:cNvPr>
            <p:cNvSpPr txBox="1"/>
            <p:nvPr/>
          </p:nvSpPr>
          <p:spPr>
            <a:xfrm>
              <a:off x="7038580"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a:t>
              </a:r>
            </a:p>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4" name="直接连接符 53">
              <a:extLst>
                <a:ext uri="{FF2B5EF4-FFF2-40B4-BE49-F238E27FC236}">
                  <a16:creationId xmlns:a16="http://schemas.microsoft.com/office/drawing/2014/main" id="{81C0BCF6-2611-4348-902C-23A264B0CFA0}"/>
                </a:ext>
              </a:extLst>
            </p:cNvPr>
            <p:cNvCxnSpPr>
              <a:cxnSpLocks/>
              <a:stCxn id="44" idx="4"/>
              <a:endCxn id="53" idx="0"/>
            </p:cNvCxnSpPr>
            <p:nvPr/>
          </p:nvCxnSpPr>
          <p:spPr bwMode="auto">
            <a:xfrm>
              <a:off x="6900841"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29689310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2.2.16 GBDT</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学习过程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引入</a:t>
            </a:r>
          </a:p>
        </p:txBody>
      </p:sp>
      <p:grpSp>
        <p:nvGrpSpPr>
          <p:cNvPr id="12" name="组合 11">
            <a:extLst>
              <a:ext uri="{FF2B5EF4-FFF2-40B4-BE49-F238E27FC236}">
                <a16:creationId xmlns:a16="http://schemas.microsoft.com/office/drawing/2014/main" id="{1212657D-49E1-4EEF-9C8F-C6D25F9A321D}"/>
              </a:ext>
            </a:extLst>
          </p:cNvPr>
          <p:cNvGrpSpPr/>
          <p:nvPr/>
        </p:nvGrpSpPr>
        <p:grpSpPr>
          <a:xfrm>
            <a:off x="4786032" y="783699"/>
            <a:ext cx="4229618" cy="2940139"/>
            <a:chOff x="4786032" y="783699"/>
            <a:chExt cx="4229618" cy="2940139"/>
          </a:xfrm>
        </p:grpSpPr>
        <p:sp>
          <p:nvSpPr>
            <p:cNvPr id="9" name="TextBox 8"/>
            <p:cNvSpPr txBox="1"/>
            <p:nvPr/>
          </p:nvSpPr>
          <p:spPr>
            <a:xfrm>
              <a:off x="5912306" y="783699"/>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21</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15,19,23,27]</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6" name="直接连接符 25"/>
            <p:cNvCxnSpPr>
              <a:cxnSpLocks/>
              <a:stCxn id="9" idx="4"/>
              <a:endCxn id="34" idx="0"/>
            </p:cNvCxnSpPr>
            <p:nvPr/>
          </p:nvCxnSpPr>
          <p:spPr bwMode="auto">
            <a:xfrm flipH="1">
              <a:off x="5774567"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5147822" y="1782691"/>
              <a:ext cx="1165704"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面积</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&lt;100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TextBox 41"/>
            <p:cNvSpPr txBox="1"/>
            <p:nvPr/>
          </p:nvSpPr>
          <p:spPr>
            <a:xfrm>
              <a:off x="7537178" y="1782691"/>
              <a:ext cx="1300356"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面积</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&gt;=100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TextBox 47"/>
            <p:cNvSpPr txBox="1"/>
            <p:nvPr/>
          </p:nvSpPr>
          <p:spPr>
            <a:xfrm>
              <a:off x="4920808" y="3354506"/>
              <a:ext cx="1707519"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 B=2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TextBox 48"/>
            <p:cNvSpPr txBox="1"/>
            <p:nvPr/>
          </p:nvSpPr>
          <p:spPr>
            <a:xfrm>
              <a:off x="7171753" y="3354506"/>
              <a:ext cx="1710725"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C=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 D=2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TextBox 8">
              <a:extLst>
                <a:ext uri="{FF2B5EF4-FFF2-40B4-BE49-F238E27FC236}">
                  <a16:creationId xmlns:a16="http://schemas.microsoft.com/office/drawing/2014/main" id="{60CFB295-6B8F-4C1A-A670-D4779F513F75}"/>
                </a:ext>
              </a:extLst>
            </p:cNvPr>
            <p:cNvSpPr txBox="1"/>
            <p:nvPr/>
          </p:nvSpPr>
          <p:spPr>
            <a:xfrm>
              <a:off x="4786032"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17</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[15,19]</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Box 8">
              <a:extLst>
                <a:ext uri="{FF2B5EF4-FFF2-40B4-BE49-F238E27FC236}">
                  <a16:creationId xmlns:a16="http://schemas.microsoft.com/office/drawing/2014/main" id="{4AB10127-678F-431B-BE0B-185C53DFB5B6}"/>
                </a:ext>
              </a:extLst>
            </p:cNvPr>
            <p:cNvSpPr txBox="1"/>
            <p:nvPr/>
          </p:nvSpPr>
          <p:spPr>
            <a:xfrm>
              <a:off x="7038580"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25</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[23,27</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8" name="直接连接符 37">
              <a:extLst>
                <a:ext uri="{FF2B5EF4-FFF2-40B4-BE49-F238E27FC236}">
                  <a16:creationId xmlns:a16="http://schemas.microsoft.com/office/drawing/2014/main" id="{A3DEE3CE-338B-415C-9E85-562FFB473A8D}"/>
                </a:ext>
              </a:extLst>
            </p:cNvPr>
            <p:cNvCxnSpPr>
              <a:cxnSpLocks/>
              <a:stCxn id="9" idx="4"/>
              <a:endCxn id="35" idx="0"/>
            </p:cNvCxnSpPr>
            <p:nvPr/>
          </p:nvCxnSpPr>
          <p:spPr bwMode="auto">
            <a:xfrm>
              <a:off x="6900841"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 name="组合 42">
            <a:extLst>
              <a:ext uri="{FF2B5EF4-FFF2-40B4-BE49-F238E27FC236}">
                <a16:creationId xmlns:a16="http://schemas.microsoft.com/office/drawing/2014/main" id="{7D69E2FF-AD45-4DB9-8376-E37928A9EA81}"/>
              </a:ext>
            </a:extLst>
          </p:cNvPr>
          <p:cNvGrpSpPr/>
          <p:nvPr/>
        </p:nvGrpSpPr>
        <p:grpSpPr>
          <a:xfrm>
            <a:off x="4786032" y="3766929"/>
            <a:ext cx="4229618" cy="2940139"/>
            <a:chOff x="4786032" y="783699"/>
            <a:chExt cx="4229618" cy="2940139"/>
          </a:xfrm>
        </p:grpSpPr>
        <p:sp>
          <p:nvSpPr>
            <p:cNvPr id="44" name="TextBox 8">
              <a:extLst>
                <a:ext uri="{FF2B5EF4-FFF2-40B4-BE49-F238E27FC236}">
                  <a16:creationId xmlns:a16="http://schemas.microsoft.com/office/drawing/2014/main" id="{FEDAF464-6801-4D9E-AE5A-F5BFAD08EF04}"/>
                </a:ext>
              </a:extLst>
            </p:cNvPr>
            <p:cNvSpPr txBox="1"/>
            <p:nvPr/>
          </p:nvSpPr>
          <p:spPr>
            <a:xfrm>
              <a:off x="5912306" y="783699"/>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 0 </a:t>
              </a:r>
            </a:p>
            <a:p>
              <a:pPr algn="ctr">
                <a:spcBef>
                  <a:spcPts val="6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[-2,2,-2,2]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5" name="直接连接符 44">
              <a:extLst>
                <a:ext uri="{FF2B5EF4-FFF2-40B4-BE49-F238E27FC236}">
                  <a16:creationId xmlns:a16="http://schemas.microsoft.com/office/drawing/2014/main" id="{A1B1E8C3-0328-4E48-A77D-5FEEBEA2A881}"/>
                </a:ext>
              </a:extLst>
            </p:cNvPr>
            <p:cNvCxnSpPr>
              <a:cxnSpLocks/>
              <a:stCxn id="44" idx="4"/>
              <a:endCxn id="52" idx="0"/>
            </p:cNvCxnSpPr>
            <p:nvPr/>
          </p:nvCxnSpPr>
          <p:spPr bwMode="auto">
            <a:xfrm flipH="1">
              <a:off x="5774567"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0">
              <a:extLst>
                <a:ext uri="{FF2B5EF4-FFF2-40B4-BE49-F238E27FC236}">
                  <a16:creationId xmlns:a16="http://schemas.microsoft.com/office/drawing/2014/main" id="{0F35CD73-A6F8-4A1E-A28D-23E1EE0C1B48}"/>
                </a:ext>
              </a:extLst>
            </p:cNvPr>
            <p:cNvSpPr txBox="1"/>
            <p:nvPr/>
          </p:nvSpPr>
          <p:spPr>
            <a:xfrm>
              <a:off x="5576298" y="1782691"/>
              <a:ext cx="646331" cy="369332"/>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外环</a:t>
              </a:r>
            </a:p>
          </p:txBody>
        </p:sp>
        <p:sp>
          <p:nvSpPr>
            <p:cNvPr id="47" name="TextBox 41">
              <a:extLst>
                <a:ext uri="{FF2B5EF4-FFF2-40B4-BE49-F238E27FC236}">
                  <a16:creationId xmlns:a16="http://schemas.microsoft.com/office/drawing/2014/main" id="{2A9B5A45-BA37-4763-BCB3-3B6CDF75298E}"/>
                </a:ext>
              </a:extLst>
            </p:cNvPr>
            <p:cNvSpPr txBox="1"/>
            <p:nvPr/>
          </p:nvSpPr>
          <p:spPr>
            <a:xfrm>
              <a:off x="7537178" y="1782691"/>
              <a:ext cx="646331" cy="369332"/>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内环</a:t>
              </a:r>
            </a:p>
          </p:txBody>
        </p:sp>
        <p:sp>
          <p:nvSpPr>
            <p:cNvPr id="50" name="TextBox 47">
              <a:extLst>
                <a:ext uri="{FF2B5EF4-FFF2-40B4-BE49-F238E27FC236}">
                  <a16:creationId xmlns:a16="http://schemas.microsoft.com/office/drawing/2014/main" id="{B41361AE-97C5-46BC-B458-AD017DFC6804}"/>
                </a:ext>
              </a:extLst>
            </p:cNvPr>
            <p:cNvSpPr txBox="1"/>
            <p:nvPr/>
          </p:nvSpPr>
          <p:spPr>
            <a:xfrm>
              <a:off x="4959280" y="3354506"/>
              <a:ext cx="1630575" cy="369332"/>
            </a:xfrm>
            <a:prstGeom prst="rect">
              <a:avLst/>
            </a:prstGeom>
            <a:noFill/>
          </p:spPr>
          <p:txBody>
            <a:bodyPr wrap="none" rtlCol="0">
              <a:spAutoFit/>
            </a:body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A=0, C=0</a:t>
              </a:r>
            </a:p>
          </p:txBody>
        </p:sp>
        <p:sp>
          <p:nvSpPr>
            <p:cNvPr id="51" name="TextBox 48">
              <a:extLst>
                <a:ext uri="{FF2B5EF4-FFF2-40B4-BE49-F238E27FC236}">
                  <a16:creationId xmlns:a16="http://schemas.microsoft.com/office/drawing/2014/main" id="{938011B1-8FF4-4FBC-BBF8-9CB8020BFAE8}"/>
                </a:ext>
              </a:extLst>
            </p:cNvPr>
            <p:cNvSpPr txBox="1"/>
            <p:nvPr/>
          </p:nvSpPr>
          <p:spPr>
            <a:xfrm>
              <a:off x="7240682" y="3354506"/>
              <a:ext cx="1572866" cy="369332"/>
            </a:xfrm>
            <a:prstGeom prst="rect">
              <a:avLst/>
            </a:prstGeom>
            <a:noFill/>
          </p:spPr>
          <p:txBody>
            <a:bodyPr wrap="none" rtlCol="0">
              <a:spAutoFit/>
            </a:body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a:latin typeface="Times New Roman" panose="02020603050405020304" pitchFamily="18" charset="0"/>
                  <a:ea typeface="微软雅黑" panose="020B0503020204020204" pitchFamily="34" charset="-122"/>
                  <a:sym typeface="Times New Roman" panose="02020603050405020304" pitchFamily="18" charset="0"/>
                </a:rPr>
                <a:t>B=0, D=0</a:t>
              </a:r>
            </a:p>
          </p:txBody>
        </p:sp>
        <p:sp>
          <p:nvSpPr>
            <p:cNvPr id="52" name="TextBox 8">
              <a:extLst>
                <a:ext uri="{FF2B5EF4-FFF2-40B4-BE49-F238E27FC236}">
                  <a16:creationId xmlns:a16="http://schemas.microsoft.com/office/drawing/2014/main" id="{ECE1EF29-0131-4EDA-9550-4BD34F2A5A61}"/>
                </a:ext>
              </a:extLst>
            </p:cNvPr>
            <p:cNvSpPr txBox="1"/>
            <p:nvPr/>
          </p:nvSpPr>
          <p:spPr>
            <a:xfrm>
              <a:off x="4786032"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a:t>
              </a:r>
            </a:p>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[-2,-2]</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TextBox 8">
              <a:extLst>
                <a:ext uri="{FF2B5EF4-FFF2-40B4-BE49-F238E27FC236}">
                  <a16:creationId xmlns:a16="http://schemas.microsoft.com/office/drawing/2014/main" id="{DC2D2A5C-3E1D-48D5-B242-4DD854A0C8F5}"/>
                </a:ext>
              </a:extLst>
            </p:cNvPr>
            <p:cNvSpPr txBox="1"/>
            <p:nvPr/>
          </p:nvSpPr>
          <p:spPr>
            <a:xfrm>
              <a:off x="7038580" y="2422928"/>
              <a:ext cx="1977070" cy="864000"/>
            </a:xfrm>
            <a:prstGeom prst="ellipse">
              <a:avLst/>
            </a:prstGeom>
          </p:spPr>
          <p:style>
            <a:lnRef idx="1">
              <a:schemeClr val="accent1"/>
            </a:lnRef>
            <a:fillRef idx="2">
              <a:schemeClr val="accent1"/>
            </a:fillRef>
            <a:effectRef idx="1">
              <a:schemeClr val="accent1"/>
            </a:effectRef>
            <a:fontRef idx="minor">
              <a:schemeClr val="dk1"/>
            </a:fontRef>
          </p:style>
          <p:txBody>
            <a:bodyPr wrap="none" lIns="0" tIns="0" rIns="0" bIns="72000" rtlCol="0" anchor="ctr">
              <a:noAutofit/>
            </a:bodyPr>
            <a:lstStyle/>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a:t>
              </a:r>
            </a:p>
            <a:p>
              <a:pPr algn="ctr"/>
              <a:r>
                <a:rPr lang="en-US" altLang="zh-CN">
                  <a:latin typeface="Times New Roman" panose="02020603050405020304" pitchFamily="18" charset="0"/>
                  <a:ea typeface="微软雅黑" panose="020B0503020204020204" pitchFamily="34" charset="-122"/>
                  <a:sym typeface="Times New Roman" panose="02020603050405020304" pitchFamily="18" charset="0"/>
                </a:rPr>
                <a:t>[2,2]</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4" name="直接连接符 53">
              <a:extLst>
                <a:ext uri="{FF2B5EF4-FFF2-40B4-BE49-F238E27FC236}">
                  <a16:creationId xmlns:a16="http://schemas.microsoft.com/office/drawing/2014/main" id="{81C0BCF6-2611-4348-902C-23A264B0CFA0}"/>
                </a:ext>
              </a:extLst>
            </p:cNvPr>
            <p:cNvCxnSpPr>
              <a:cxnSpLocks/>
              <a:stCxn id="44" idx="4"/>
              <a:endCxn id="53" idx="0"/>
            </p:cNvCxnSpPr>
            <p:nvPr/>
          </p:nvCxnSpPr>
          <p:spPr bwMode="auto">
            <a:xfrm>
              <a:off x="6900841" y="1647699"/>
              <a:ext cx="1126274" cy="775229"/>
            </a:xfrm>
            <a:prstGeom prst="line">
              <a:avLst/>
            </a:prstGeom>
            <a:solidFill>
              <a:schemeClr val="accent1"/>
            </a:solidFill>
            <a:ln w="19050" cap="flat" cmpd="sng" algn="ctr">
              <a:solidFill>
                <a:srgbClr val="13548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内容占位符 2">
            <a:extLst>
              <a:ext uri="{FF2B5EF4-FFF2-40B4-BE49-F238E27FC236}">
                <a16:creationId xmlns:a16="http://schemas.microsoft.com/office/drawing/2014/main" id="{FB82EDFB-4F35-4D98-AC75-3F4B22182F29}"/>
              </a:ext>
            </a:extLst>
          </p:cNvPr>
          <p:cNvSpPr txBox="1">
            <a:spLocks/>
          </p:cNvSpPr>
          <p:nvPr/>
        </p:nvSpPr>
        <p:spPr>
          <a:xfrm>
            <a:off x="252000" y="756000"/>
            <a:ext cx="3733893" cy="1171090"/>
          </a:xfrm>
          <a:prstGeom prst="rect">
            <a:avLst/>
          </a:prstGeom>
        </p:spPr>
        <p:txBody>
          <a:bodyPr wrap="square">
            <a:spAutoFit/>
          </a:bodyPr>
          <a:lstStyle>
            <a:defPPr>
              <a:defRPr lang="zh-CN"/>
            </a:defPPr>
            <a:lvl1pPr marL="360000" indent="-360000" algn="just">
              <a:lnSpc>
                <a:spcPct val="12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817200" lvl="1" indent="-360000" algn="just">
              <a:lnSpc>
                <a:spcPct val="125000"/>
              </a:lnSpc>
              <a:spcBef>
                <a:spcPts val="600"/>
              </a:spcBef>
              <a:buClr>
                <a:srgbClr val="FF6600"/>
              </a:buClr>
              <a:buSzPct val="80000"/>
              <a:buFont typeface="Wingdings" panose="05000000000000000000" pitchFamily="2" charset="2"/>
              <a:buChar char="l"/>
              <a:defRPr sz="2200">
                <a:solidFill>
                  <a:schemeClr val="tx1">
                    <a:lumMod val="85000"/>
                    <a:lumOff val="15000"/>
                  </a:schemeClr>
                </a:solidFill>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zh-CN" altLang="en-US">
                <a:sym typeface="Times New Roman" panose="02020603050405020304" pitchFamily="18" charset="0"/>
              </a:rPr>
              <a:t>预测</a:t>
            </a:r>
            <a:endParaRPr lang="en-US" altLang="zh-CN">
              <a:sym typeface="Times New Roman" panose="02020603050405020304" pitchFamily="18" charset="0"/>
            </a:endParaRPr>
          </a:p>
          <a:p>
            <a:pPr lvl="1">
              <a:lnSpc>
                <a:spcPct val="150000"/>
              </a:lnSpc>
            </a:pPr>
            <a:r>
              <a:rPr lang="en-US" altLang="zh-CN">
                <a:sym typeface="Times New Roman" panose="02020603050405020304" pitchFamily="18" charset="0"/>
              </a:rPr>
              <a:t>125</a:t>
            </a:r>
            <a:r>
              <a:rPr lang="zh-CN" altLang="en-US">
                <a:sym typeface="Times New Roman" panose="02020603050405020304" pitchFamily="18" charset="0"/>
              </a:rPr>
              <a:t>平方米，内环</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263439390"/>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2.2.17 GBDT</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例子的几点问题</a:t>
            </a:r>
          </a:p>
        </p:txBody>
      </p:sp>
      <p:sp>
        <p:nvSpPr>
          <p:cNvPr id="3" name="内容占位符 2"/>
          <p:cNvSpPr>
            <a:spLocks noGrp="1"/>
          </p:cNvSpPr>
          <p:nvPr>
            <p:ph idx="4294967295"/>
          </p:nvPr>
        </p:nvSpPr>
        <p:spPr>
          <a:xfrm>
            <a:off x="252000" y="756000"/>
            <a:ext cx="8640000" cy="347864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GBDT</a:t>
            </a:r>
            <a:r>
              <a:rPr lang="zh-CN" altLang="en-US" sz="2400" dirty="0">
                <a:solidFill>
                  <a:schemeClr val="tx1">
                    <a:lumMod val="85000"/>
                    <a:lumOff val="15000"/>
                  </a:schemeClr>
                </a:solidFill>
                <a:cs typeface="+mn-ea"/>
                <a:sym typeface="Times New Roman" panose="02020603050405020304" pitchFamily="18" charset="0"/>
              </a:rPr>
              <a:t>有何优点？</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防止过拟合</a:t>
            </a:r>
            <a:endParaRPr lang="en-US" altLang="zh-CN" sz="22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每一步的残差计算其实变相地增大了分错</a:t>
            </a:r>
            <a:r>
              <a:rPr lang="en-US" altLang="zh-CN" sz="2200" dirty="0">
                <a:solidFill>
                  <a:schemeClr val="tx1">
                    <a:lumMod val="85000"/>
                    <a:lumOff val="15000"/>
                  </a:schemeClr>
                </a:solidFill>
                <a:cs typeface="+mn-ea"/>
                <a:sym typeface="Times New Roman" panose="02020603050405020304" pitchFamily="18" charset="0"/>
              </a:rPr>
              <a:t>instance</a:t>
            </a:r>
            <a:r>
              <a:rPr lang="zh-CN" altLang="en-US" sz="2200" dirty="0">
                <a:solidFill>
                  <a:schemeClr val="tx1">
                    <a:lumMod val="85000"/>
                    <a:lumOff val="15000"/>
                  </a:schemeClr>
                </a:solidFill>
                <a:cs typeface="+mn-ea"/>
                <a:sym typeface="Times New Roman" panose="02020603050405020304" pitchFamily="18" charset="0"/>
              </a:rPr>
              <a:t>的权重，而已经分对的</a:t>
            </a:r>
            <a:r>
              <a:rPr lang="en-US" altLang="zh-CN" sz="2200" dirty="0">
                <a:solidFill>
                  <a:schemeClr val="tx1">
                    <a:lumMod val="85000"/>
                    <a:lumOff val="15000"/>
                  </a:schemeClr>
                </a:solidFill>
                <a:cs typeface="+mn-ea"/>
                <a:sym typeface="Times New Roman" panose="02020603050405020304" pitchFamily="18" charset="0"/>
              </a:rPr>
              <a:t>instance</a:t>
            </a:r>
            <a:r>
              <a:rPr lang="zh-CN" altLang="en-US" sz="2200" dirty="0">
                <a:solidFill>
                  <a:schemeClr val="tx1">
                    <a:lumMod val="85000"/>
                    <a:lumOff val="15000"/>
                  </a:schemeClr>
                </a:solidFill>
                <a:cs typeface="+mn-ea"/>
                <a:sym typeface="Times New Roman" panose="02020603050405020304" pitchFamily="18" charset="0"/>
              </a:rPr>
              <a:t>则都趋向于</a:t>
            </a:r>
            <a:r>
              <a:rPr lang="en-US" altLang="zh-CN" sz="2200" dirty="0">
                <a:solidFill>
                  <a:schemeClr val="tx1">
                    <a:lumMod val="85000"/>
                    <a:lumOff val="15000"/>
                  </a:schemeClr>
                </a:solidFill>
                <a:cs typeface="+mn-ea"/>
                <a:sym typeface="Times New Roman" panose="02020603050405020304" pitchFamily="18" charset="0"/>
              </a:rPr>
              <a:t>0</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其他类似算法</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a:solidFill>
                  <a:schemeClr val="tx1">
                    <a:lumMod val="85000"/>
                    <a:lumOff val="15000"/>
                  </a:schemeClr>
                </a:solidFill>
                <a:cs typeface="+mn-ea"/>
                <a:sym typeface="Times New Roman" panose="02020603050405020304" pitchFamily="18" charset="0"/>
              </a:rPr>
              <a:t>xgboost</a:t>
            </a:r>
            <a:endParaRPr lang="en-US" altLang="zh-CN" sz="2200" dirty="0">
              <a:solidFill>
                <a:schemeClr val="tx1">
                  <a:lumMod val="85000"/>
                  <a:lumOff val="15000"/>
                </a:schemeClr>
              </a:solidFill>
              <a:cs typeface="+mn-ea"/>
              <a:sym typeface="Times New Roman" panose="02020603050405020304" pitchFamily="18" charset="0"/>
            </a:endParaRPr>
          </a:p>
        </p:txBody>
      </p:sp>
    </p:spTree>
    <p:extLst>
      <p:ext uri="{BB962C8B-B14F-4D97-AF65-F5344CB8AC3E}">
        <p14:creationId xmlns:p14="http://schemas.microsoft.com/office/powerpoint/2010/main" val="284586273"/>
      </p:ext>
    </p:extLst>
  </p:cSld>
  <p:clrMapOvr>
    <a:masterClrMapping/>
  </p:clrMapOvr>
  <p:transition spd="med">
    <p:split orient="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GBDT</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算法特点</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防止过拟合</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通过残差来构造每个子树</a:t>
            </a:r>
          </a:p>
        </p:txBody>
      </p:sp>
      <p:sp>
        <p:nvSpPr>
          <p:cNvPr id="11" name="矩形 10"/>
          <p:cNvSpPr>
            <a:spLocks noChangeAspect="1"/>
          </p:cNvSpPr>
          <p:nvPr>
            <p:custDataLst>
              <p:tags r:id="rId5"/>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6"/>
            </p:custDataLst>
          </p:nvPr>
        </p:nvSpPr>
        <p:spPr bwMode="auto">
          <a:xfrm>
            <a:off x="1114425" y="37076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516216" y="581152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63328077"/>
      </p:ext>
    </p:extLst>
  </p:cSld>
  <p:clrMapOvr>
    <a:masterClrMapping/>
  </p:clrMapOvr>
  <p:transition spd="med">
    <p:split orient="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8DFF-3507-4574-97BE-FC47F6E668CE}"/>
              </a:ext>
            </a:extLst>
          </p:cNvPr>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2 </a:t>
            </a:r>
            <a:r>
              <a:rPr lang="zh-CN" altLang="en-US">
                <a:sym typeface="Times New Roman" panose="02020603050405020304" pitchFamily="18" charset="0"/>
              </a:rPr>
              <a:t>集成学习算法</a:t>
            </a:r>
          </a:p>
        </p:txBody>
      </p:sp>
      <p:grpSp>
        <p:nvGrpSpPr>
          <p:cNvPr id="3" name="组合 2">
            <a:extLst>
              <a:ext uri="{FF2B5EF4-FFF2-40B4-BE49-F238E27FC236}">
                <a16:creationId xmlns:a16="http://schemas.microsoft.com/office/drawing/2014/main" id="{77664866-C15A-4060-893C-1946981B22C3}"/>
              </a:ext>
            </a:extLst>
          </p:cNvPr>
          <p:cNvGrpSpPr/>
          <p:nvPr/>
        </p:nvGrpSpPr>
        <p:grpSpPr>
          <a:xfrm>
            <a:off x="1606526" y="1427784"/>
            <a:ext cx="2978620" cy="798557"/>
            <a:chOff x="156000" y="828004"/>
            <a:chExt cx="2978620" cy="798557"/>
          </a:xfrm>
        </p:grpSpPr>
        <p:grpSp>
          <p:nvGrpSpPr>
            <p:cNvPr id="4" name="组合 3">
              <a:extLst>
                <a:ext uri="{FF2B5EF4-FFF2-40B4-BE49-F238E27FC236}">
                  <a16:creationId xmlns:a16="http://schemas.microsoft.com/office/drawing/2014/main" id="{5D74F8EC-4FD1-4A82-B4EF-92E28450BBA7}"/>
                </a:ext>
              </a:extLst>
            </p:cNvPr>
            <p:cNvGrpSpPr/>
            <p:nvPr/>
          </p:nvGrpSpPr>
          <p:grpSpPr>
            <a:xfrm>
              <a:off x="156000" y="828004"/>
              <a:ext cx="2978620" cy="798557"/>
              <a:chOff x="156000" y="736062"/>
              <a:chExt cx="2978620" cy="798557"/>
            </a:xfrm>
          </p:grpSpPr>
          <p:sp>
            <p:nvSpPr>
              <p:cNvPr id="6" name="Freeform 12">
                <a:extLst>
                  <a:ext uri="{FF2B5EF4-FFF2-40B4-BE49-F238E27FC236}">
                    <a16:creationId xmlns:a16="http://schemas.microsoft.com/office/drawing/2014/main" id="{E76D7CC9-FD77-49DF-8F68-0DA40847F17C}"/>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Bagging</a:t>
                </a:r>
                <a:endParaRPr lang="en-US" sz="2800" b="1">
                  <a:solidFill>
                    <a:srgbClr val="0B4D8A"/>
                  </a:solidFill>
                </a:endParaRPr>
              </a:p>
            </p:txBody>
          </p:sp>
          <p:sp>
            <p:nvSpPr>
              <p:cNvPr id="7" name="Freeform 14">
                <a:extLst>
                  <a:ext uri="{FF2B5EF4-FFF2-40B4-BE49-F238E27FC236}">
                    <a16:creationId xmlns:a16="http://schemas.microsoft.com/office/drawing/2014/main" id="{CE12571E-BA8E-44FF-9C14-D7B5662088F0}"/>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5" name="任意多边形: 形状 4">
              <a:extLst>
                <a:ext uri="{FF2B5EF4-FFF2-40B4-BE49-F238E27FC236}">
                  <a16:creationId xmlns:a16="http://schemas.microsoft.com/office/drawing/2014/main" id="{58D63B6C-41BB-4D67-85E5-D2E8C7F5EA3B}"/>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1</a:t>
              </a:r>
            </a:p>
          </p:txBody>
        </p:sp>
      </p:grpSp>
      <p:grpSp>
        <p:nvGrpSpPr>
          <p:cNvPr id="8" name="组合 7">
            <a:extLst>
              <a:ext uri="{FF2B5EF4-FFF2-40B4-BE49-F238E27FC236}">
                <a16:creationId xmlns:a16="http://schemas.microsoft.com/office/drawing/2014/main" id="{5FE1DF5F-AB2A-4FA0-A7F2-B0ED8D030637}"/>
              </a:ext>
            </a:extLst>
          </p:cNvPr>
          <p:cNvGrpSpPr/>
          <p:nvPr/>
        </p:nvGrpSpPr>
        <p:grpSpPr>
          <a:xfrm>
            <a:off x="2915816" y="2780928"/>
            <a:ext cx="2978620" cy="798557"/>
            <a:chOff x="156000" y="828004"/>
            <a:chExt cx="2978620" cy="798557"/>
          </a:xfrm>
        </p:grpSpPr>
        <p:grpSp>
          <p:nvGrpSpPr>
            <p:cNvPr id="9" name="组合 8">
              <a:extLst>
                <a:ext uri="{FF2B5EF4-FFF2-40B4-BE49-F238E27FC236}">
                  <a16:creationId xmlns:a16="http://schemas.microsoft.com/office/drawing/2014/main" id="{8EF80B01-844F-4ECF-A9A1-515C17410FED}"/>
                </a:ext>
              </a:extLst>
            </p:cNvPr>
            <p:cNvGrpSpPr/>
            <p:nvPr/>
          </p:nvGrpSpPr>
          <p:grpSpPr>
            <a:xfrm>
              <a:off x="156000" y="828004"/>
              <a:ext cx="2978620" cy="798557"/>
              <a:chOff x="156000" y="736062"/>
              <a:chExt cx="2978620" cy="798557"/>
            </a:xfrm>
          </p:grpSpPr>
          <p:sp>
            <p:nvSpPr>
              <p:cNvPr id="11" name="Freeform 12">
                <a:extLst>
                  <a:ext uri="{FF2B5EF4-FFF2-40B4-BE49-F238E27FC236}">
                    <a16:creationId xmlns:a16="http://schemas.microsoft.com/office/drawing/2014/main" id="{9399F3FA-457A-4841-9D62-3298F6ACCC06}"/>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13548C"/>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0B4D8A"/>
                    </a:solidFill>
                  </a:rPr>
                  <a:t>Boosting</a:t>
                </a:r>
              </a:p>
            </p:txBody>
          </p:sp>
          <p:sp>
            <p:nvSpPr>
              <p:cNvPr id="12" name="Freeform 14">
                <a:extLst>
                  <a:ext uri="{FF2B5EF4-FFF2-40B4-BE49-F238E27FC236}">
                    <a16:creationId xmlns:a16="http://schemas.microsoft.com/office/drawing/2014/main" id="{39D00BCA-7FCA-4DA4-8197-3298D30DD10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0" name="任意多边形: 形状 9">
              <a:extLst>
                <a:ext uri="{FF2B5EF4-FFF2-40B4-BE49-F238E27FC236}">
                  <a16:creationId xmlns:a16="http://schemas.microsoft.com/office/drawing/2014/main" id="{1E80CD0D-EC51-4A9B-A106-ED3F07FC00CE}"/>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13548C"/>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2</a:t>
              </a:r>
            </a:p>
          </p:txBody>
        </p:sp>
      </p:grpSp>
      <p:grpSp>
        <p:nvGrpSpPr>
          <p:cNvPr id="13" name="组合 12">
            <a:extLst>
              <a:ext uri="{FF2B5EF4-FFF2-40B4-BE49-F238E27FC236}">
                <a16:creationId xmlns:a16="http://schemas.microsoft.com/office/drawing/2014/main" id="{AE5CD109-9F71-4A6E-ADD9-59E92743A37E}"/>
              </a:ext>
            </a:extLst>
          </p:cNvPr>
          <p:cNvGrpSpPr/>
          <p:nvPr/>
        </p:nvGrpSpPr>
        <p:grpSpPr>
          <a:xfrm>
            <a:off x="4225106" y="4149080"/>
            <a:ext cx="2978620" cy="798557"/>
            <a:chOff x="156000" y="828004"/>
            <a:chExt cx="2978620" cy="798557"/>
          </a:xfrm>
        </p:grpSpPr>
        <p:grpSp>
          <p:nvGrpSpPr>
            <p:cNvPr id="14" name="组合 13">
              <a:extLst>
                <a:ext uri="{FF2B5EF4-FFF2-40B4-BE49-F238E27FC236}">
                  <a16:creationId xmlns:a16="http://schemas.microsoft.com/office/drawing/2014/main" id="{BF1FF10F-8F96-489D-A55E-389F42BBD222}"/>
                </a:ext>
              </a:extLst>
            </p:cNvPr>
            <p:cNvGrpSpPr/>
            <p:nvPr/>
          </p:nvGrpSpPr>
          <p:grpSpPr>
            <a:xfrm>
              <a:off x="156000" y="828004"/>
              <a:ext cx="2978620" cy="798557"/>
              <a:chOff x="156000" y="736062"/>
              <a:chExt cx="2978620" cy="798557"/>
            </a:xfrm>
          </p:grpSpPr>
          <p:sp>
            <p:nvSpPr>
              <p:cNvPr id="16" name="Freeform 12">
                <a:extLst>
                  <a:ext uri="{FF2B5EF4-FFF2-40B4-BE49-F238E27FC236}">
                    <a16:creationId xmlns:a16="http://schemas.microsoft.com/office/drawing/2014/main" id="{EDE08DE6-1990-45DE-8471-1B1DC7A5656B}"/>
                  </a:ext>
                </a:extLst>
              </p:cNvPr>
              <p:cNvSpPr/>
              <p:nvPr/>
            </p:nvSpPr>
            <p:spPr bwMode="auto">
              <a:xfrm>
                <a:off x="156000" y="814619"/>
                <a:ext cx="2978620" cy="720000"/>
              </a:xfrm>
              <a:prstGeom prst="roundRect">
                <a:avLst>
                  <a:gd name="adj" fmla="val 6726"/>
                </a:avLst>
              </a:prstGeom>
              <a:solidFill>
                <a:schemeClr val="bg1">
                  <a:alpha val="75000"/>
                </a:schemeClr>
              </a:solidFill>
              <a:ln w="19050">
                <a:solidFill>
                  <a:srgbClr val="FF6600"/>
                </a:solidFill>
              </a:ln>
              <a:effectLst/>
            </p:spPr>
            <p:txBody>
              <a:bodyPr vert="horz" wrap="square" lIns="126000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800" b="1">
                    <a:solidFill>
                      <a:srgbClr val="FF6600"/>
                    </a:solidFill>
                  </a:rPr>
                  <a:t>Stacking</a:t>
                </a:r>
              </a:p>
            </p:txBody>
          </p:sp>
          <p:sp>
            <p:nvSpPr>
              <p:cNvPr id="17" name="Freeform 14">
                <a:extLst>
                  <a:ext uri="{FF2B5EF4-FFF2-40B4-BE49-F238E27FC236}">
                    <a16:creationId xmlns:a16="http://schemas.microsoft.com/office/drawing/2014/main" id="{F589B89F-D65D-4C67-9352-817CBD46F5F6}"/>
                  </a:ext>
                </a:extLst>
              </p:cNvPr>
              <p:cNvSpPr/>
              <p:nvPr/>
            </p:nvSpPr>
            <p:spPr bwMode="auto">
              <a:xfrm>
                <a:off x="335994" y="736062"/>
                <a:ext cx="131023" cy="67410"/>
              </a:xfrm>
              <a:custGeom>
                <a:avLst/>
                <a:gdLst>
                  <a:gd name="T0" fmla="*/ 29 w 58"/>
                  <a:gd name="T1" fmla="*/ 0 h 30"/>
                  <a:gd name="T2" fmla="*/ 0 w 58"/>
                  <a:gd name="T3" fmla="*/ 30 h 30"/>
                  <a:gd name="T4" fmla="*/ 58 w 58"/>
                  <a:gd name="T5" fmla="*/ 30 h 30"/>
                  <a:gd name="T6" fmla="*/ 29 w 58"/>
                  <a:gd name="T7" fmla="*/ 0 h 30"/>
                </a:gdLst>
                <a:ahLst/>
                <a:cxnLst>
                  <a:cxn ang="0">
                    <a:pos x="T0" y="T1"/>
                  </a:cxn>
                  <a:cxn ang="0">
                    <a:pos x="T2" y="T3"/>
                  </a:cxn>
                  <a:cxn ang="0">
                    <a:pos x="T4" y="T5"/>
                  </a:cxn>
                  <a:cxn ang="0">
                    <a:pos x="T6" y="T7"/>
                  </a:cxn>
                </a:cxnLst>
                <a:rect l="0" t="0" r="r" b="b"/>
                <a:pathLst>
                  <a:path w="58" h="30">
                    <a:moveTo>
                      <a:pt x="29" y="0"/>
                    </a:moveTo>
                    <a:cubicBezTo>
                      <a:pt x="13" y="0"/>
                      <a:pt x="0" y="13"/>
                      <a:pt x="0" y="30"/>
                    </a:cubicBezTo>
                    <a:cubicBezTo>
                      <a:pt x="58" y="30"/>
                      <a:pt x="58" y="30"/>
                      <a:pt x="58" y="30"/>
                    </a:cubicBezTo>
                    <a:cubicBezTo>
                      <a:pt x="58" y="13"/>
                      <a:pt x="45" y="0"/>
                      <a:pt x="29"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15" name="任意多边形: 形状 14">
              <a:extLst>
                <a:ext uri="{FF2B5EF4-FFF2-40B4-BE49-F238E27FC236}">
                  <a16:creationId xmlns:a16="http://schemas.microsoft.com/office/drawing/2014/main" id="{44F14D4E-BD1E-44E1-AFE1-C9B5EFD274D0}"/>
                </a:ext>
              </a:extLst>
            </p:cNvPr>
            <p:cNvSpPr/>
            <p:nvPr/>
          </p:nvSpPr>
          <p:spPr bwMode="auto">
            <a:xfrm>
              <a:off x="401505" y="828004"/>
              <a:ext cx="753854" cy="699714"/>
            </a:xfrm>
            <a:custGeom>
              <a:avLst/>
              <a:gdLst>
                <a:gd name="connsiteX0" fmla="*/ 0 w 753854"/>
                <a:gd name="connsiteY0" fmla="*/ 0 h 699714"/>
                <a:gd name="connsiteX1" fmla="*/ 65259 w 753854"/>
                <a:gd name="connsiteY1" fmla="*/ 0 h 699714"/>
                <a:gd name="connsiteX2" fmla="*/ 688595 w 753854"/>
                <a:gd name="connsiteY2" fmla="*/ 0 h 699714"/>
                <a:gd name="connsiteX3" fmla="*/ 753854 w 753854"/>
                <a:gd name="connsiteY3" fmla="*/ 67570 h 699714"/>
                <a:gd name="connsiteX4" fmla="*/ 753854 w 753854"/>
                <a:gd name="connsiteY4" fmla="*/ 224471 h 699714"/>
                <a:gd name="connsiteX5" fmla="*/ 753854 w 753854"/>
                <a:gd name="connsiteY5" fmla="*/ 249242 h 699714"/>
                <a:gd name="connsiteX6" fmla="*/ 753854 w 753854"/>
                <a:gd name="connsiteY6" fmla="*/ 301778 h 699714"/>
                <a:gd name="connsiteX7" fmla="*/ 753854 w 753854"/>
                <a:gd name="connsiteY7" fmla="*/ 301840 h 699714"/>
                <a:gd name="connsiteX8" fmla="*/ 753854 w 753854"/>
                <a:gd name="connsiteY8" fmla="*/ 609618 h 699714"/>
                <a:gd name="connsiteX9" fmla="*/ 663758 w 753854"/>
                <a:gd name="connsiteY9" fmla="*/ 699714 h 699714"/>
                <a:gd name="connsiteX10" fmla="*/ 155355 w 753854"/>
                <a:gd name="connsiteY10" fmla="*/ 699714 h 699714"/>
                <a:gd name="connsiteX11" fmla="*/ 65259 w 753854"/>
                <a:gd name="connsiteY11" fmla="*/ 609618 h 699714"/>
                <a:gd name="connsiteX12" fmla="*/ 65259 w 753854"/>
                <a:gd name="connsiteY12" fmla="*/ 301840 h 699714"/>
                <a:gd name="connsiteX13" fmla="*/ 65259 w 753854"/>
                <a:gd name="connsiteY13" fmla="*/ 249242 h 699714"/>
                <a:gd name="connsiteX14" fmla="*/ 65259 w 753854"/>
                <a:gd name="connsiteY14" fmla="*/ 194440 h 699714"/>
                <a:gd name="connsiteX15" fmla="*/ 65259 w 753854"/>
                <a:gd name="connsiteY15" fmla="*/ 67570 h 699714"/>
                <a:gd name="connsiteX16" fmla="*/ 0 w 753854"/>
                <a:gd name="connsiteY16" fmla="*/ 0 h 69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3854" h="699714">
                  <a:moveTo>
                    <a:pt x="0" y="0"/>
                  </a:moveTo>
                  <a:cubicBezTo>
                    <a:pt x="0" y="0"/>
                    <a:pt x="0" y="0"/>
                    <a:pt x="65259" y="0"/>
                  </a:cubicBezTo>
                  <a:cubicBezTo>
                    <a:pt x="65259" y="0"/>
                    <a:pt x="65259" y="0"/>
                    <a:pt x="688595" y="0"/>
                  </a:cubicBezTo>
                  <a:cubicBezTo>
                    <a:pt x="724600" y="0"/>
                    <a:pt x="753854" y="29281"/>
                    <a:pt x="753854" y="67570"/>
                  </a:cubicBezTo>
                  <a:cubicBezTo>
                    <a:pt x="753854" y="67570"/>
                    <a:pt x="753854" y="67570"/>
                    <a:pt x="753854" y="224471"/>
                  </a:cubicBezTo>
                  <a:lnTo>
                    <a:pt x="753854" y="249242"/>
                  </a:lnTo>
                  <a:lnTo>
                    <a:pt x="753854" y="301778"/>
                  </a:lnTo>
                  <a:lnTo>
                    <a:pt x="753854" y="301840"/>
                  </a:lnTo>
                  <a:lnTo>
                    <a:pt x="753854" y="609618"/>
                  </a:lnTo>
                  <a:cubicBezTo>
                    <a:pt x="753854" y="659377"/>
                    <a:pt x="713517" y="699714"/>
                    <a:pt x="663758" y="699714"/>
                  </a:cubicBezTo>
                  <a:lnTo>
                    <a:pt x="155355" y="699714"/>
                  </a:lnTo>
                  <a:cubicBezTo>
                    <a:pt x="105596" y="699714"/>
                    <a:pt x="65259" y="659377"/>
                    <a:pt x="65259" y="609618"/>
                  </a:cubicBezTo>
                  <a:lnTo>
                    <a:pt x="65259" y="301840"/>
                  </a:lnTo>
                  <a:lnTo>
                    <a:pt x="65259" y="249242"/>
                  </a:lnTo>
                  <a:lnTo>
                    <a:pt x="65259" y="194440"/>
                  </a:lnTo>
                  <a:cubicBezTo>
                    <a:pt x="65259" y="154848"/>
                    <a:pt x="65259" y="112617"/>
                    <a:pt x="65259" y="67570"/>
                  </a:cubicBezTo>
                  <a:cubicBezTo>
                    <a:pt x="65259" y="29281"/>
                    <a:pt x="36005" y="0"/>
                    <a:pt x="0" y="0"/>
                  </a:cubicBezTo>
                  <a:close/>
                </a:path>
              </a:pathLst>
            </a:custGeom>
            <a:solidFill>
              <a:srgbClr val="FF6600"/>
            </a:solidFill>
            <a:ln>
              <a:noFill/>
            </a:ln>
          </p:spPr>
          <p:txBody>
            <a:bodyPr vert="horz" wrap="square" lIns="180000" tIns="45720" rIns="91440" bIns="45720" numCol="1" anchor="ctr" anchorCtr="0" compatLnSpc="1">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sz="3200" b="1">
                  <a:solidFill>
                    <a:schemeClr val="bg1"/>
                  </a:solidFill>
                </a:rPr>
                <a:t>3</a:t>
              </a:r>
            </a:p>
          </p:txBody>
        </p:sp>
      </p:grpSp>
    </p:spTree>
    <p:extLst>
      <p:ext uri="{BB962C8B-B14F-4D97-AF65-F5344CB8AC3E}">
        <p14:creationId xmlns:p14="http://schemas.microsoft.com/office/powerpoint/2010/main" val="3876055202"/>
      </p:ext>
    </p:extLst>
  </p:cSld>
  <p:clrMapOvr>
    <a:masterClrMapping/>
  </p:clrMapOvr>
  <p:transition spd="med">
    <p:split orient="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418653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平均</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投票</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多数</a:t>
            </a:r>
            <a:r>
              <a:rPr lang="zh-CN" altLang="en-US" sz="2200">
                <a:solidFill>
                  <a:schemeClr val="tx1">
                    <a:lumMod val="85000"/>
                    <a:lumOff val="15000"/>
                  </a:schemeClr>
                </a:solidFill>
                <a:cs typeface="+mn-ea"/>
                <a:sym typeface="Times New Roman" panose="02020603050405020304" pitchFamily="18" charset="0"/>
              </a:rPr>
              <a:t>投票：</a:t>
            </a:r>
            <a:r>
              <a:rPr lang="en-US" altLang="zh-CN" sz="2200" dirty="0">
                <a:solidFill>
                  <a:schemeClr val="tx1">
                    <a:lumMod val="85000"/>
                    <a:lumOff val="15000"/>
                  </a:schemeClr>
                </a:solidFill>
                <a:cs typeface="+mn-ea"/>
                <a:sym typeface="Times New Roman" panose="02020603050405020304" pitchFamily="18" charset="0"/>
              </a:rPr>
              <a:t>Bagging</a:t>
            </a: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带权重的多数</a:t>
            </a:r>
            <a:r>
              <a:rPr lang="zh-CN" altLang="en-US" sz="2200">
                <a:solidFill>
                  <a:schemeClr val="tx1">
                    <a:lumMod val="85000"/>
                    <a:lumOff val="15000"/>
                  </a:schemeClr>
                </a:solidFill>
                <a:cs typeface="+mn-ea"/>
                <a:sym typeface="Times New Roman" panose="02020603050405020304" pitchFamily="18" charset="0"/>
              </a:rPr>
              <a:t>投票：</a:t>
            </a:r>
            <a:r>
              <a:rPr lang="en-US" altLang="zh-CN" sz="2200">
                <a:solidFill>
                  <a:schemeClr val="tx1">
                    <a:lumMod val="85000"/>
                    <a:lumOff val="15000"/>
                  </a:schemeClr>
                </a:solidFill>
                <a:cs typeface="+mn-ea"/>
                <a:sym typeface="Times New Roman" panose="02020603050405020304" pitchFamily="18" charset="0"/>
              </a:rPr>
              <a:t>Adaboost</a:t>
            </a:r>
            <a:endParaRPr lang="en-US" altLang="zh-CN" sz="22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学习</a:t>
            </a:r>
            <a:r>
              <a:rPr lang="zh-CN" altLang="en-US" sz="2400">
                <a:solidFill>
                  <a:schemeClr val="tx1">
                    <a:lumMod val="85000"/>
                    <a:lumOff val="15000"/>
                  </a:schemeClr>
                </a:solidFill>
                <a:cs typeface="+mn-ea"/>
                <a:sym typeface="Times New Roman" panose="02020603050405020304" pitchFamily="18" charset="0"/>
              </a:rPr>
              <a:t>组合器</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dirty="0">
                <a:solidFill>
                  <a:schemeClr val="tx1">
                    <a:lumMod val="85000"/>
                    <a:lumOff val="15000"/>
                  </a:schemeClr>
                </a:solidFill>
                <a:cs typeface="+mn-ea"/>
                <a:sym typeface="Times New Roman" panose="02020603050405020304" pitchFamily="18" charset="0"/>
              </a:rPr>
              <a:t>Stacking</a:t>
            </a:r>
          </a:p>
          <a:p>
            <a:pPr marL="817200" lvl="1" indent="-360000" algn="just">
              <a:lnSpc>
                <a:spcPct val="150000"/>
              </a:lnSpc>
              <a:spcBef>
                <a:spcPts val="600"/>
              </a:spcBef>
              <a:buClr>
                <a:srgbClr val="FF6600"/>
              </a:buClr>
              <a:buSzPct val="80000"/>
              <a:buFont typeface="Wingdings" panose="05000000000000000000" pitchFamily="2" charset="2"/>
              <a:buChar char="l"/>
            </a:pPr>
            <a:r>
              <a:rPr lang="en-US" altLang="zh-CN" sz="2200" dirty="0" err="1">
                <a:solidFill>
                  <a:schemeClr val="tx1">
                    <a:lumMod val="85000"/>
                    <a:lumOff val="15000"/>
                  </a:schemeClr>
                </a:solidFill>
                <a:cs typeface="+mn-ea"/>
                <a:sym typeface="Times New Roman" panose="02020603050405020304" pitchFamily="18" charset="0"/>
              </a:rPr>
              <a:t>RegionBoost</a:t>
            </a:r>
            <a:endParaRPr lang="zh-CN" altLang="en-US" sz="2200" dirty="0">
              <a:solidFill>
                <a:schemeClr val="tx1">
                  <a:lumMod val="85000"/>
                  <a:lumOff val="15000"/>
                </a:schemeClr>
              </a:solidFill>
              <a:cs typeface="+mn-ea"/>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组合多个分类器？</a:t>
            </a:r>
          </a:p>
        </p:txBody>
      </p:sp>
      <p:pic>
        <p:nvPicPr>
          <p:cNvPr id="6" name="图片 5">
            <a:extLst>
              <a:ext uri="{FF2B5EF4-FFF2-40B4-BE49-F238E27FC236}">
                <a16:creationId xmlns:a16="http://schemas.microsoft.com/office/drawing/2014/main" id="{E06FA655-4196-40CA-A3EB-6A18BEFCA70C}"/>
              </a:ext>
            </a:extLst>
          </p:cNvPr>
          <p:cNvPicPr>
            <a:picLocks noChangeAspect="1"/>
          </p:cNvPicPr>
          <p:nvPr/>
        </p:nvPicPr>
        <p:blipFill>
          <a:blip r:embed="rId2"/>
          <a:stretch>
            <a:fillRect/>
          </a:stretch>
        </p:blipFill>
        <p:spPr>
          <a:xfrm>
            <a:off x="2765356" y="3429000"/>
            <a:ext cx="6127124" cy="3187615"/>
          </a:xfrm>
          <a:prstGeom prst="rect">
            <a:avLst/>
          </a:prstGeom>
        </p:spPr>
      </p:pic>
    </p:spTree>
    <p:extLst>
      <p:ext uri="{BB962C8B-B14F-4D97-AF65-F5344CB8AC3E}">
        <p14:creationId xmlns:p14="http://schemas.microsoft.com/office/powerpoint/2010/main" val="160336447"/>
      </p:ext>
    </p:extLst>
  </p:cSld>
  <p:clrMapOvr>
    <a:masterClrMapping/>
  </p:clrMapOvr>
  <p:transition spd="med">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35&quot;,&quot;35%&quot;],&quot;CaseSensitive&quot;:false,&quot;FuzzyMatch&quot;:tru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180&quot;],&quot;CaseSensitive&quot;:false,&quot;FuzzyMatch&quot;:true}]"/>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26306</TotalTime>
  <Words>5076</Words>
  <Application>Microsoft Office PowerPoint</Application>
  <PresentationFormat>全屏显示(4:3)</PresentationFormat>
  <Paragraphs>1451</Paragraphs>
  <Slides>112</Slides>
  <Notes>32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112</vt:i4>
      </vt:variant>
    </vt:vector>
  </HeadingPairs>
  <TitlesOfParts>
    <vt:vector size="123" baseType="lpstr">
      <vt:lpstr>等线</vt:lpstr>
      <vt:lpstr>微软雅黑</vt:lpstr>
      <vt:lpstr>微软雅黑 Light</vt:lpstr>
      <vt:lpstr>Arial</vt:lpstr>
      <vt:lpstr>Calibri</vt:lpstr>
      <vt:lpstr>Cambria Math</vt:lpstr>
      <vt:lpstr>Times New Roman</vt:lpstr>
      <vt:lpstr>Verdana</vt:lpstr>
      <vt:lpstr>Wingdings</vt:lpstr>
      <vt:lpstr>2_Office 主题​​</vt:lpstr>
      <vt:lpstr>Equation</vt:lpstr>
      <vt:lpstr>PowerPoint 演示文稿</vt:lpstr>
      <vt:lpstr>例子</vt:lpstr>
      <vt:lpstr>PowerPoint 演示文稿</vt:lpstr>
      <vt:lpstr>PowerPoint 演示文稿</vt:lpstr>
      <vt:lpstr>PowerPoint 演示文稿</vt:lpstr>
      <vt:lpstr>1 集成学习简介</vt:lpstr>
      <vt:lpstr>PowerPoint 演示文稿</vt:lpstr>
      <vt:lpstr>Combination of Classifiers</vt:lpstr>
      <vt:lpstr>分而治之</vt:lpstr>
      <vt:lpstr>PowerPoint 演示文稿</vt:lpstr>
      <vt:lpstr>1.1 训练阶段</vt:lpstr>
      <vt:lpstr>1.2 测试阶段</vt:lpstr>
      <vt:lpstr>1.3 如何组合多个分类器？</vt:lpstr>
      <vt:lpstr>PowerPoint 演示文稿</vt:lpstr>
      <vt:lpstr>1.4 集成学习优势示例</vt:lpstr>
      <vt:lpstr>PowerPoint 演示文稿</vt:lpstr>
      <vt:lpstr>1.5 集成学习中单分类器的条件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2.1.2 Bagging-Bootstrap采样法</vt:lpstr>
      <vt:lpstr>2.1.2 Bagging-Bootstrap采样法优点</vt:lpstr>
      <vt:lpstr>2.1.2 Bagging-Bootstrap采样法优点</vt:lpstr>
      <vt:lpstr>2.1.2 Bagging-Bootstrap采样法优点</vt:lpstr>
      <vt:lpstr>2.1.2 Bagging-Bootstrap采样法优点</vt:lpstr>
      <vt:lpstr>2.1.2 Bagging-Bootstrap采样法优点</vt:lpstr>
      <vt:lpstr>PowerPoint 演示文稿</vt:lpstr>
      <vt:lpstr>PowerPoint 演示文稿</vt:lpstr>
      <vt:lpstr>PowerPoint 演示文稿</vt:lpstr>
      <vt:lpstr>PowerPoint 演示文稿</vt:lpstr>
      <vt:lpstr>PowerPoint 演示文稿</vt:lpstr>
      <vt:lpstr>PowerPoint 演示文稿</vt:lpstr>
      <vt:lpstr>2.1.4 Bagging：随机森林</vt:lpstr>
      <vt:lpstr>PowerPoint 演示文稿</vt:lpstr>
      <vt:lpstr>2.1.5 随机森林问题</vt:lpstr>
      <vt:lpstr>2.1.6 随机森林的生成</vt:lpstr>
      <vt:lpstr>PowerPoint 演示文稿</vt:lpstr>
      <vt:lpstr>PowerPoint 演示文稿</vt:lpstr>
      <vt:lpstr>PowerPoint 演示文稿</vt:lpstr>
      <vt:lpstr>2.1.6 随机森林参数与评价</vt:lpstr>
      <vt:lpstr>2.1.7 Bagging：随机森林</vt:lpstr>
      <vt:lpstr>PowerPoint 演示文稿</vt:lpstr>
      <vt:lpstr>PowerPoint 演示文稿</vt:lpstr>
      <vt:lpstr>2.2.1 Boosting提出</vt:lpstr>
      <vt:lpstr>PowerPoint 演示文稿</vt:lpstr>
      <vt:lpstr>2.2.2 Boosting提出 —— 示例1</vt:lpstr>
      <vt:lpstr>2.2.2 Boosting提出 —— 示例1</vt:lpstr>
      <vt:lpstr>2.2.2 Boosting提出 —— 示例1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2.2.3 Boosting Weight</vt:lpstr>
      <vt:lpstr>PowerPoint 演示文稿</vt:lpstr>
      <vt:lpstr>2.2.4 Boosting分类过程</vt:lpstr>
      <vt:lpstr>2.2.5 AdaBoost: train</vt:lpstr>
      <vt:lpstr>2.2.6 Adaboost例子</vt:lpstr>
      <vt:lpstr>2.2.6 Adaboost例子</vt:lpstr>
      <vt:lpstr>PowerPoint 演示文稿</vt:lpstr>
      <vt:lpstr>PowerPoint 演示文稿</vt:lpstr>
      <vt:lpstr>PowerPoint 演示文稿</vt:lpstr>
      <vt:lpstr>PowerPoint 演示文稿</vt:lpstr>
      <vt:lpstr>PowerPoint 演示文稿</vt:lpstr>
      <vt:lpstr>2.2.7 AdaBoost: train再看算法</vt:lpstr>
      <vt:lpstr>2.2.8 如何确定α</vt:lpstr>
      <vt:lpstr>2.6 如何确定α</vt:lpstr>
      <vt:lpstr>2.6 如何确定α</vt:lpstr>
      <vt:lpstr>2.6 如何确定α</vt:lpstr>
      <vt:lpstr>2.6 如何确定α</vt:lpstr>
      <vt:lpstr>2.2.9 AdaBoost: train第三次加深算法</vt:lpstr>
      <vt:lpstr>2.2.10 A Toy Example</vt:lpstr>
      <vt:lpstr>PowerPoint 演示文稿</vt:lpstr>
      <vt:lpstr>PowerPoint 演示文稿</vt:lpstr>
      <vt:lpstr>PowerPoint 演示文稿</vt:lpstr>
      <vt:lpstr>PowerPoint 演示文稿</vt:lpstr>
      <vt:lpstr>2.2.11 Boosting小结</vt:lpstr>
      <vt:lpstr>PowerPoint 演示文稿</vt:lpstr>
      <vt:lpstr>2.2.12 Other Boosting Method</vt:lpstr>
      <vt:lpstr>2.2.13 算法对比</vt:lpstr>
      <vt:lpstr>2.2.14 Gradient Boost Decision Tree</vt:lpstr>
      <vt:lpstr>PowerPoint 演示文稿</vt:lpstr>
      <vt:lpstr>PowerPoint 演示文稿</vt:lpstr>
      <vt:lpstr>2.2.14 举个例子</vt:lpstr>
      <vt:lpstr>2.2.15 GBDT学习过程</vt:lpstr>
      <vt:lpstr>2.2.16 GBDT学习过程 —— 例子引入</vt:lpstr>
      <vt:lpstr>2.2.16 GBDT学习过程 —— 例子引入</vt:lpstr>
      <vt:lpstr>2.2.17 GBDT例子的几点问题</vt:lpstr>
      <vt:lpstr>PowerPoint 演示文稿</vt:lpstr>
      <vt:lpstr>PowerPoint 演示文稿</vt:lpstr>
      <vt:lpstr>2.3.1 如何组合多个分类器？</vt:lpstr>
      <vt:lpstr>2.3.2 Stacking</vt:lpstr>
      <vt:lpstr>2.3.2 Stacking</vt:lpstr>
      <vt:lpstr>PowerPoint 演示文稿</vt:lpstr>
      <vt:lpstr>集成学习应用</vt:lpstr>
      <vt:lpstr>1.问题描述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基于异构多源信息的安全分析、态势感知与决策关键技术与系统</dc:title>
  <dc:creator>Mirror</dc:creator>
  <cp:lastModifiedBy>zyding</cp:lastModifiedBy>
  <cp:revision>1038</cp:revision>
  <dcterms:created xsi:type="dcterms:W3CDTF">2017-03-02T08:29:50Z</dcterms:created>
  <dcterms:modified xsi:type="dcterms:W3CDTF">2022-02-22T03:56:39Z</dcterms:modified>
</cp:coreProperties>
</file>